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Inter Bold" charset="1" panose="020B0802030000000004"/>
      <p:regular r:id="rId42"/>
    </p:embeddedFont>
    <p:embeddedFont>
      <p:font typeface="Open Sans" charset="1" panose="00000000000000000000"/>
      <p:regular r:id="rId43"/>
    </p:embeddedFont>
    <p:embeddedFont>
      <p:font typeface="Alice" charset="1" panose="00000500000000000000"/>
      <p:regular r:id="rId44"/>
    </p:embeddedFont>
    <p:embeddedFont>
      <p:font typeface="TT Drugs" charset="1" panose="02000503060000020003"/>
      <p:regular r:id="rId45"/>
    </p:embeddedFont>
    <p:embeddedFont>
      <p:font typeface="Alice Italics" charset="1" panose="00000500000000000000"/>
      <p:regular r:id="rId46"/>
    </p:embeddedFont>
    <p:embeddedFont>
      <p:font typeface="Alice Bold" charset="1" panose="00000500000000000000"/>
      <p:regular r:id="rId47"/>
    </p:embeddedFont>
    <p:embeddedFont>
      <p:font typeface="Canva Sans Bold" charset="1" panose="020B0803030501040103"/>
      <p:regular r:id="rId48"/>
    </p:embeddedFont>
    <p:embeddedFont>
      <p:font typeface="TT Drugs Bold" charset="1" panose="02000803060000020003"/>
      <p:regular r:id="rId49"/>
    </p:embeddedFont>
    <p:embeddedFont>
      <p:font typeface="Canva Sans" charset="1" panose="020B0503030501040103"/>
      <p:regular r:id="rId50"/>
    </p:embeddedFont>
    <p:embeddedFont>
      <p:font typeface="Comic Sans" charset="1" panose="03000702030302020204"/>
      <p:regular r:id="rId51"/>
    </p:embeddedFont>
    <p:embeddedFont>
      <p:font typeface="Open Sans Bold" charset="1" panose="000000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sciencedirect.com/science/article/pii/S0020740304001092?ref=pdf_download&amp;fr=RR-2&amp;rr=99c704e92bb1d14f#aep-abstract-id18" TargetMode="External" Type="http://schemas.openxmlformats.org/officeDocument/2006/relationships/hyperlink"/><Relationship Id="rId3" Target="https://core.ac.uk/download/pdf/268879307.pdf" TargetMode="External" Type="http://schemas.openxmlformats.org/officeDocument/2006/relationships/hyperlink"/><Relationship Id="rId4" Target="https://ieeexplore.ieee.org/abstract/document/8960557"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0" y="0"/>
            <a:ext cx="18288000" cy="1028700"/>
            <a:chOff x="0" y="0"/>
            <a:chExt cx="4816593" cy="270933"/>
          </a:xfrm>
        </p:grpSpPr>
        <p:sp>
          <p:nvSpPr>
            <p:cNvPr name="Freeform 4" id="4"/>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5" id="5"/>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65674" y="514350"/>
            <a:ext cx="9961236" cy="928646"/>
            <a:chOff x="0" y="0"/>
            <a:chExt cx="2623535" cy="244582"/>
          </a:xfrm>
        </p:grpSpPr>
        <p:sp>
          <p:nvSpPr>
            <p:cNvPr name="Freeform 7" id="7"/>
            <p:cNvSpPr/>
            <p:nvPr/>
          </p:nvSpPr>
          <p:spPr>
            <a:xfrm flipH="false" flipV="false" rot="0">
              <a:off x="0" y="0"/>
              <a:ext cx="2623535" cy="244582"/>
            </a:xfrm>
            <a:custGeom>
              <a:avLst/>
              <a:gdLst/>
              <a:ahLst/>
              <a:cxnLst/>
              <a:rect r="r" b="b" t="t" l="l"/>
              <a:pathLst>
                <a:path h="244582" w="2623535">
                  <a:moveTo>
                    <a:pt x="0" y="0"/>
                  </a:moveTo>
                  <a:lnTo>
                    <a:pt x="2623535" y="0"/>
                  </a:lnTo>
                  <a:lnTo>
                    <a:pt x="2623535" y="244582"/>
                  </a:lnTo>
                  <a:lnTo>
                    <a:pt x="0" y="244582"/>
                  </a:lnTo>
                  <a:close/>
                </a:path>
              </a:pathLst>
            </a:custGeom>
            <a:solidFill>
              <a:srgbClr val="BCA779">
                <a:alpha val="85882"/>
              </a:srgbClr>
            </a:solidFill>
          </p:spPr>
        </p:sp>
        <p:sp>
          <p:nvSpPr>
            <p:cNvPr name="TextBox 8" id="8"/>
            <p:cNvSpPr txBox="true"/>
            <p:nvPr/>
          </p:nvSpPr>
          <p:spPr>
            <a:xfrm>
              <a:off x="0" y="-38100"/>
              <a:ext cx="2623535" cy="28268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4911" y="1889616"/>
            <a:ext cx="14613509" cy="1585600"/>
          </a:xfrm>
          <a:prstGeom prst="rect">
            <a:avLst/>
          </a:prstGeom>
        </p:spPr>
        <p:txBody>
          <a:bodyPr anchor="t" rtlCol="false" tIns="0" lIns="0" bIns="0" rIns="0">
            <a:spAutoFit/>
          </a:bodyPr>
          <a:lstStyle/>
          <a:p>
            <a:pPr algn="l">
              <a:lnSpc>
                <a:spcPts val="6193"/>
              </a:lnSpc>
            </a:pPr>
            <a:r>
              <a:rPr lang="en-US" b="true" sz="5529">
                <a:solidFill>
                  <a:srgbClr val="1F2020"/>
                </a:solidFill>
                <a:latin typeface="Inter Bold"/>
                <a:ea typeface="Inter Bold"/>
                <a:cs typeface="Inter Bold"/>
                <a:sym typeface="Inter Bold"/>
              </a:rPr>
              <a:t>DYNAMIC ANALYSIS OF A CONSTRUCTION TOWER CRANE</a:t>
            </a:r>
          </a:p>
        </p:txBody>
      </p:sp>
      <p:sp>
        <p:nvSpPr>
          <p:cNvPr name="TextBox 10" id="10"/>
          <p:cNvSpPr txBox="true"/>
          <p:nvPr/>
        </p:nvSpPr>
        <p:spPr>
          <a:xfrm rot="0">
            <a:off x="404911" y="5057775"/>
            <a:ext cx="7968986" cy="1669870"/>
          </a:xfrm>
          <a:prstGeom prst="rect">
            <a:avLst/>
          </a:prstGeom>
        </p:spPr>
        <p:txBody>
          <a:bodyPr anchor="t" rtlCol="false" tIns="0" lIns="0" bIns="0" rIns="0">
            <a:spAutoFit/>
          </a:bodyPr>
          <a:lstStyle/>
          <a:p>
            <a:pPr algn="l">
              <a:lnSpc>
                <a:spcPts val="6754"/>
              </a:lnSpc>
              <a:spcBef>
                <a:spcPct val="0"/>
              </a:spcBef>
            </a:pPr>
            <a:r>
              <a:rPr lang="en-US" sz="4824">
                <a:solidFill>
                  <a:srgbClr val="1F2020"/>
                </a:solidFill>
                <a:latin typeface="Open Sans"/>
                <a:ea typeface="Open Sans"/>
                <a:cs typeface="Open Sans"/>
                <a:sym typeface="Open Sans"/>
              </a:rPr>
              <a:t>ME313 Project Report &amp; Safety Assessment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1371260"/>
            <a:ext cx="18288000" cy="9122102"/>
          </a:xfrm>
          <a:custGeom>
            <a:avLst/>
            <a:gdLst/>
            <a:ahLst/>
            <a:cxnLst/>
            <a:rect r="r" b="b" t="t" l="l"/>
            <a:pathLst>
              <a:path h="9122102" w="18288000">
                <a:moveTo>
                  <a:pt x="0" y="0"/>
                </a:moveTo>
                <a:lnTo>
                  <a:pt x="18288000" y="0"/>
                </a:lnTo>
                <a:lnTo>
                  <a:pt x="18288000" y="9122102"/>
                </a:lnTo>
                <a:lnTo>
                  <a:pt x="0" y="9122102"/>
                </a:lnTo>
                <a:lnTo>
                  <a:pt x="0" y="0"/>
                </a:lnTo>
                <a:close/>
              </a:path>
            </a:pathLst>
          </a:custGeom>
          <a:blipFill>
            <a:blip r:embed="rId2"/>
            <a:stretch>
              <a:fillRect l="0" t="-2013" r="-6136" b="-2013"/>
            </a:stretch>
          </a:blipFill>
        </p:spPr>
      </p:sp>
      <p:grpSp>
        <p:nvGrpSpPr>
          <p:cNvPr name="Group 6" id="6"/>
          <p:cNvGrpSpPr/>
          <p:nvPr/>
        </p:nvGrpSpPr>
        <p:grpSpPr>
          <a:xfrm rot="0">
            <a:off x="18143527" y="8339714"/>
            <a:ext cx="144473" cy="918586"/>
            <a:chOff x="0" y="0"/>
            <a:chExt cx="38051" cy="241932"/>
          </a:xfrm>
        </p:grpSpPr>
        <p:sp>
          <p:nvSpPr>
            <p:cNvPr name="Freeform 7" id="7"/>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8" id="8"/>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8616002" y="-3563008"/>
            <a:ext cx="1055996" cy="8182012"/>
            <a:chOff x="0" y="0"/>
            <a:chExt cx="278123" cy="2154933"/>
          </a:xfrm>
        </p:grpSpPr>
        <p:sp>
          <p:nvSpPr>
            <p:cNvPr name="Freeform 10" id="10"/>
            <p:cNvSpPr/>
            <p:nvPr/>
          </p:nvSpPr>
          <p:spPr>
            <a:xfrm flipH="false" flipV="false" rot="0">
              <a:off x="0" y="0"/>
              <a:ext cx="278123" cy="2154933"/>
            </a:xfrm>
            <a:custGeom>
              <a:avLst/>
              <a:gdLst/>
              <a:ahLst/>
              <a:cxnLst/>
              <a:rect r="r" b="b" t="t" l="l"/>
              <a:pathLst>
                <a:path h="2154933" w="278123">
                  <a:moveTo>
                    <a:pt x="0" y="0"/>
                  </a:moveTo>
                  <a:lnTo>
                    <a:pt x="278123" y="0"/>
                  </a:lnTo>
                  <a:lnTo>
                    <a:pt x="278123" y="2154933"/>
                  </a:lnTo>
                  <a:lnTo>
                    <a:pt x="0" y="2154933"/>
                  </a:lnTo>
                  <a:close/>
                </a:path>
              </a:pathLst>
            </a:custGeom>
            <a:solidFill>
              <a:srgbClr val="C4B9A2">
                <a:alpha val="85882"/>
              </a:srgbClr>
            </a:solidFill>
          </p:spPr>
        </p:sp>
        <p:sp>
          <p:nvSpPr>
            <p:cNvPr name="TextBox 11" id="11"/>
            <p:cNvSpPr txBox="true"/>
            <p:nvPr/>
          </p:nvSpPr>
          <p:spPr>
            <a:xfrm>
              <a:off x="0" y="-38100"/>
              <a:ext cx="278123" cy="219303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489579" y="133350"/>
            <a:ext cx="7745427" cy="771525"/>
          </a:xfrm>
          <a:prstGeom prst="rect">
            <a:avLst/>
          </a:prstGeom>
        </p:spPr>
        <p:txBody>
          <a:bodyPr anchor="t" rtlCol="false" tIns="0" lIns="0" bIns="0" rIns="0">
            <a:spAutoFit/>
          </a:bodyPr>
          <a:lstStyle/>
          <a:p>
            <a:pPr algn="l" marL="0" indent="0" lvl="0">
              <a:lnSpc>
                <a:spcPts val="6299"/>
              </a:lnSpc>
              <a:spcBef>
                <a:spcPct val="0"/>
              </a:spcBef>
            </a:pPr>
            <a:r>
              <a:rPr lang="en-US" sz="4500" strike="noStrike" u="none">
                <a:solidFill>
                  <a:srgbClr val="1F2020"/>
                </a:solidFill>
                <a:latin typeface="TT Drugs"/>
                <a:ea typeface="TT Drugs"/>
                <a:cs typeface="TT Drugs"/>
                <a:sym typeface="TT Drugs"/>
              </a:rPr>
              <a:t>Mathematical Methodolgy</a:t>
            </a:r>
          </a:p>
        </p:txBody>
      </p:sp>
      <p:grpSp>
        <p:nvGrpSpPr>
          <p:cNvPr name="Group 13" id="13"/>
          <p:cNvGrpSpPr/>
          <p:nvPr/>
        </p:nvGrpSpPr>
        <p:grpSpPr>
          <a:xfrm rot="0">
            <a:off x="1028700" y="1775639"/>
            <a:ext cx="3315919" cy="1036236"/>
            <a:chOff x="0" y="0"/>
            <a:chExt cx="4421225" cy="1381648"/>
          </a:xfrm>
        </p:grpSpPr>
        <p:sp>
          <p:nvSpPr>
            <p:cNvPr name="Freeform 14" id="14"/>
            <p:cNvSpPr/>
            <p:nvPr/>
          </p:nvSpPr>
          <p:spPr>
            <a:xfrm flipH="false" flipV="false" rot="0">
              <a:off x="0" y="437614"/>
              <a:ext cx="4421225" cy="944034"/>
            </a:xfrm>
            <a:custGeom>
              <a:avLst/>
              <a:gdLst/>
              <a:ahLst/>
              <a:cxnLst/>
              <a:rect r="r" b="b" t="t" l="l"/>
              <a:pathLst>
                <a:path h="944034" w="4421225">
                  <a:moveTo>
                    <a:pt x="0" y="0"/>
                  </a:moveTo>
                  <a:lnTo>
                    <a:pt x="4421225" y="0"/>
                  </a:lnTo>
                  <a:lnTo>
                    <a:pt x="4421225" y="944034"/>
                  </a:lnTo>
                  <a:lnTo>
                    <a:pt x="0" y="944034"/>
                  </a:lnTo>
                  <a:lnTo>
                    <a:pt x="0" y="0"/>
                  </a:lnTo>
                  <a:close/>
                </a:path>
              </a:pathLst>
            </a:custGeom>
            <a:blipFill>
              <a:blip r:embed="rId3"/>
              <a:stretch>
                <a:fillRect l="0" t="0" r="0" b="0"/>
              </a:stretch>
            </a:blipFill>
            <a:ln cap="sq">
              <a:noFill/>
              <a:prstDash val="solid"/>
              <a:miter/>
            </a:ln>
          </p:spPr>
        </p:sp>
        <p:sp>
          <p:nvSpPr>
            <p:cNvPr name="TextBox 15" id="15"/>
            <p:cNvSpPr txBox="true"/>
            <p:nvPr/>
          </p:nvSpPr>
          <p:spPr>
            <a:xfrm rot="0">
              <a:off x="0" y="-38100"/>
              <a:ext cx="4039870"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Lagrangian Function</a:t>
              </a:r>
            </a:p>
          </p:txBody>
        </p:sp>
      </p:grpSp>
      <p:grpSp>
        <p:nvGrpSpPr>
          <p:cNvPr name="Group 16" id="16"/>
          <p:cNvGrpSpPr/>
          <p:nvPr/>
        </p:nvGrpSpPr>
        <p:grpSpPr>
          <a:xfrm rot="0">
            <a:off x="5782879" y="1592721"/>
            <a:ext cx="11803111" cy="2032669"/>
            <a:chOff x="0" y="0"/>
            <a:chExt cx="15737482" cy="2710226"/>
          </a:xfrm>
        </p:grpSpPr>
        <p:sp>
          <p:nvSpPr>
            <p:cNvPr name="Freeform 17" id="17"/>
            <p:cNvSpPr/>
            <p:nvPr/>
          </p:nvSpPr>
          <p:spPr>
            <a:xfrm flipH="false" flipV="false" rot="0">
              <a:off x="867125" y="500699"/>
              <a:ext cx="5383055" cy="1233209"/>
            </a:xfrm>
            <a:custGeom>
              <a:avLst/>
              <a:gdLst/>
              <a:ahLst/>
              <a:cxnLst/>
              <a:rect r="r" b="b" t="t" l="l"/>
              <a:pathLst>
                <a:path h="1233209" w="5383055">
                  <a:moveTo>
                    <a:pt x="0" y="0"/>
                  </a:moveTo>
                  <a:lnTo>
                    <a:pt x="5383055" y="0"/>
                  </a:lnTo>
                  <a:lnTo>
                    <a:pt x="5383055" y="1233209"/>
                  </a:lnTo>
                  <a:lnTo>
                    <a:pt x="0" y="1233209"/>
                  </a:lnTo>
                  <a:lnTo>
                    <a:pt x="0" y="0"/>
                  </a:lnTo>
                  <a:close/>
                </a:path>
              </a:pathLst>
            </a:custGeom>
            <a:blipFill>
              <a:blip r:embed="rId4"/>
              <a:stretch>
                <a:fillRect l="0" t="0" r="0" b="0"/>
              </a:stretch>
            </a:blipFill>
            <a:ln cap="sq">
              <a:noFill/>
              <a:prstDash val="solid"/>
              <a:miter/>
            </a:ln>
          </p:spPr>
        </p:sp>
        <p:sp>
          <p:nvSpPr>
            <p:cNvPr name="Freeform 18" id="18"/>
            <p:cNvSpPr/>
            <p:nvPr/>
          </p:nvSpPr>
          <p:spPr>
            <a:xfrm flipH="false" flipV="false" rot="0">
              <a:off x="770810" y="1495148"/>
              <a:ext cx="14966672" cy="1215078"/>
            </a:xfrm>
            <a:custGeom>
              <a:avLst/>
              <a:gdLst/>
              <a:ahLst/>
              <a:cxnLst/>
              <a:rect r="r" b="b" t="t" l="l"/>
              <a:pathLst>
                <a:path h="1215078" w="14966672">
                  <a:moveTo>
                    <a:pt x="0" y="0"/>
                  </a:moveTo>
                  <a:lnTo>
                    <a:pt x="14966672" y="0"/>
                  </a:lnTo>
                  <a:lnTo>
                    <a:pt x="14966672" y="1215078"/>
                  </a:lnTo>
                  <a:lnTo>
                    <a:pt x="0" y="1215078"/>
                  </a:lnTo>
                  <a:lnTo>
                    <a:pt x="0" y="0"/>
                  </a:lnTo>
                  <a:close/>
                </a:path>
              </a:pathLst>
            </a:custGeom>
            <a:blipFill>
              <a:blip r:embed="rId5"/>
              <a:stretch>
                <a:fillRect l="0" t="0" r="0" b="0"/>
              </a:stretch>
            </a:blipFill>
            <a:ln cap="sq">
              <a:noFill/>
              <a:prstDash val="solid"/>
              <a:miter/>
            </a:ln>
          </p:spPr>
        </p:sp>
        <p:sp>
          <p:nvSpPr>
            <p:cNvPr name="TextBox 19" id="19"/>
            <p:cNvSpPr txBox="true"/>
            <p:nvPr/>
          </p:nvSpPr>
          <p:spPr>
            <a:xfrm rot="0">
              <a:off x="0" y="-38100"/>
              <a:ext cx="5949939" cy="1074421"/>
            </a:xfrm>
            <a:prstGeom prst="rect">
              <a:avLst/>
            </a:prstGeom>
          </p:spPr>
          <p:txBody>
            <a:bodyPr anchor="t" rtlCol="false" tIns="0" lIns="0" bIns="0" rIns="0">
              <a:spAutoFit/>
            </a:bodyPr>
            <a:lstStyle/>
            <a:p>
              <a:pPr algn="ctr">
                <a:lnSpc>
                  <a:spcPts val="3359"/>
                </a:lnSpc>
              </a:pPr>
              <a:r>
                <a:rPr lang="en-US" sz="2399" b="true">
                  <a:solidFill>
                    <a:srgbClr val="1F2020"/>
                  </a:solidFill>
                  <a:latin typeface="Canva Sans Bold"/>
                  <a:ea typeface="Canva Sans Bold"/>
                  <a:cs typeface="Canva Sans Bold"/>
                  <a:sym typeface="Canva Sans Bold"/>
                </a:rPr>
                <a:t>Total Kinetic Energy</a:t>
              </a:r>
            </a:p>
            <a:p>
              <a:pPr algn="ctr">
                <a:lnSpc>
                  <a:spcPts val="3359"/>
                </a:lnSpc>
                <a:spcBef>
                  <a:spcPct val="0"/>
                </a:spcBef>
              </a:pPr>
            </a:p>
          </p:txBody>
        </p:sp>
      </p:grpSp>
      <p:grpSp>
        <p:nvGrpSpPr>
          <p:cNvPr name="Group 20" id="20"/>
          <p:cNvGrpSpPr/>
          <p:nvPr/>
        </p:nvGrpSpPr>
        <p:grpSpPr>
          <a:xfrm rot="0">
            <a:off x="5489579" y="7092596"/>
            <a:ext cx="12389711" cy="2088726"/>
            <a:chOff x="0" y="0"/>
            <a:chExt cx="16519615" cy="2784968"/>
          </a:xfrm>
        </p:grpSpPr>
        <p:sp>
          <p:nvSpPr>
            <p:cNvPr name="Freeform 21" id="21"/>
            <p:cNvSpPr/>
            <p:nvPr/>
          </p:nvSpPr>
          <p:spPr>
            <a:xfrm flipH="false" flipV="false" rot="0">
              <a:off x="1170474" y="435790"/>
              <a:ext cx="15349141" cy="2349178"/>
            </a:xfrm>
            <a:custGeom>
              <a:avLst/>
              <a:gdLst/>
              <a:ahLst/>
              <a:cxnLst/>
              <a:rect r="r" b="b" t="t" l="l"/>
              <a:pathLst>
                <a:path h="2349178" w="15349141">
                  <a:moveTo>
                    <a:pt x="0" y="0"/>
                  </a:moveTo>
                  <a:lnTo>
                    <a:pt x="15349141" y="0"/>
                  </a:lnTo>
                  <a:lnTo>
                    <a:pt x="15349141" y="2349178"/>
                  </a:lnTo>
                  <a:lnTo>
                    <a:pt x="0" y="2349178"/>
                  </a:lnTo>
                  <a:lnTo>
                    <a:pt x="0" y="0"/>
                  </a:lnTo>
                  <a:close/>
                </a:path>
              </a:pathLst>
            </a:custGeom>
            <a:blipFill>
              <a:blip r:embed="rId6"/>
              <a:stretch>
                <a:fillRect l="0" t="0" r="0" b="0"/>
              </a:stretch>
            </a:blipFill>
          </p:spPr>
        </p:sp>
        <p:sp>
          <p:nvSpPr>
            <p:cNvPr name="TextBox 22" id="22"/>
            <p:cNvSpPr txBox="true"/>
            <p:nvPr/>
          </p:nvSpPr>
          <p:spPr>
            <a:xfrm rot="0">
              <a:off x="0" y="-38100"/>
              <a:ext cx="5949939"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Lagrange Funtion</a:t>
              </a:r>
            </a:p>
          </p:txBody>
        </p:sp>
      </p:grpSp>
      <p:grpSp>
        <p:nvGrpSpPr>
          <p:cNvPr name="Group 23" id="23"/>
          <p:cNvGrpSpPr/>
          <p:nvPr/>
        </p:nvGrpSpPr>
        <p:grpSpPr>
          <a:xfrm rot="0">
            <a:off x="5734763" y="4187365"/>
            <a:ext cx="7469020" cy="2219431"/>
            <a:chOff x="0" y="0"/>
            <a:chExt cx="9958693" cy="2959241"/>
          </a:xfrm>
        </p:grpSpPr>
        <p:sp>
          <p:nvSpPr>
            <p:cNvPr name="Freeform 24" id="24"/>
            <p:cNvSpPr/>
            <p:nvPr/>
          </p:nvSpPr>
          <p:spPr>
            <a:xfrm flipH="false" flipV="false" rot="0">
              <a:off x="731675" y="406134"/>
              <a:ext cx="9227018" cy="2553107"/>
            </a:xfrm>
            <a:custGeom>
              <a:avLst/>
              <a:gdLst/>
              <a:ahLst/>
              <a:cxnLst/>
              <a:rect r="r" b="b" t="t" l="l"/>
              <a:pathLst>
                <a:path h="2553107" w="9227018">
                  <a:moveTo>
                    <a:pt x="0" y="0"/>
                  </a:moveTo>
                  <a:lnTo>
                    <a:pt x="9227018" y="0"/>
                  </a:lnTo>
                  <a:lnTo>
                    <a:pt x="9227018" y="2553107"/>
                  </a:lnTo>
                  <a:lnTo>
                    <a:pt x="0" y="2553107"/>
                  </a:lnTo>
                  <a:lnTo>
                    <a:pt x="0" y="0"/>
                  </a:lnTo>
                  <a:close/>
                </a:path>
              </a:pathLst>
            </a:custGeom>
            <a:blipFill>
              <a:blip r:embed="rId7"/>
              <a:stretch>
                <a:fillRect l="0" t="0" r="0" b="0"/>
              </a:stretch>
            </a:blipFill>
            <a:ln cap="sq">
              <a:noFill/>
              <a:prstDash val="solid"/>
              <a:miter/>
            </a:ln>
          </p:spPr>
        </p:sp>
        <p:sp>
          <p:nvSpPr>
            <p:cNvPr name="TextBox 25" id="25"/>
            <p:cNvSpPr txBox="true"/>
            <p:nvPr/>
          </p:nvSpPr>
          <p:spPr>
            <a:xfrm rot="0">
              <a:off x="0" y="-38100"/>
              <a:ext cx="8105278"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Gravitational Potential Energy</a:t>
              </a:r>
            </a:p>
          </p:txBody>
        </p:sp>
      </p:grpSp>
      <p:grpSp>
        <p:nvGrpSpPr>
          <p:cNvPr name="Group 26" id="26"/>
          <p:cNvGrpSpPr/>
          <p:nvPr/>
        </p:nvGrpSpPr>
        <p:grpSpPr>
          <a:xfrm rot="0">
            <a:off x="702538" y="4140882"/>
            <a:ext cx="5080341" cy="2312396"/>
            <a:chOff x="0" y="0"/>
            <a:chExt cx="6773788" cy="3083195"/>
          </a:xfrm>
        </p:grpSpPr>
        <p:sp>
          <p:nvSpPr>
            <p:cNvPr name="Freeform 27" id="27"/>
            <p:cNvSpPr/>
            <p:nvPr/>
          </p:nvSpPr>
          <p:spPr>
            <a:xfrm flipH="false" flipV="false" rot="0">
              <a:off x="0" y="298415"/>
              <a:ext cx="4385668" cy="1392482"/>
            </a:xfrm>
            <a:custGeom>
              <a:avLst/>
              <a:gdLst/>
              <a:ahLst/>
              <a:cxnLst/>
              <a:rect r="r" b="b" t="t" l="l"/>
              <a:pathLst>
                <a:path h="1392482" w="4385668">
                  <a:moveTo>
                    <a:pt x="0" y="0"/>
                  </a:moveTo>
                  <a:lnTo>
                    <a:pt x="4385668" y="0"/>
                  </a:lnTo>
                  <a:lnTo>
                    <a:pt x="4385668" y="1392482"/>
                  </a:lnTo>
                  <a:lnTo>
                    <a:pt x="0" y="1392482"/>
                  </a:lnTo>
                  <a:lnTo>
                    <a:pt x="0" y="0"/>
                  </a:lnTo>
                  <a:close/>
                </a:path>
              </a:pathLst>
            </a:custGeom>
            <a:blipFill>
              <a:blip r:embed="rId8"/>
              <a:stretch>
                <a:fillRect l="0" t="0" r="0" b="0"/>
              </a:stretch>
            </a:blipFill>
            <a:ln cap="sq">
              <a:noFill/>
              <a:prstDash val="solid"/>
              <a:miter/>
            </a:ln>
          </p:spPr>
        </p:sp>
        <p:sp>
          <p:nvSpPr>
            <p:cNvPr name="Freeform 28" id="28"/>
            <p:cNvSpPr/>
            <p:nvPr/>
          </p:nvSpPr>
          <p:spPr>
            <a:xfrm flipH="false" flipV="false" rot="0">
              <a:off x="0" y="2156026"/>
              <a:ext cx="6773788" cy="927169"/>
            </a:xfrm>
            <a:custGeom>
              <a:avLst/>
              <a:gdLst/>
              <a:ahLst/>
              <a:cxnLst/>
              <a:rect r="r" b="b" t="t" l="l"/>
              <a:pathLst>
                <a:path h="927169" w="6773788">
                  <a:moveTo>
                    <a:pt x="0" y="0"/>
                  </a:moveTo>
                  <a:lnTo>
                    <a:pt x="6773788" y="0"/>
                  </a:lnTo>
                  <a:lnTo>
                    <a:pt x="6773788" y="927169"/>
                  </a:lnTo>
                  <a:lnTo>
                    <a:pt x="0" y="927169"/>
                  </a:lnTo>
                  <a:lnTo>
                    <a:pt x="0" y="0"/>
                  </a:lnTo>
                  <a:close/>
                </a:path>
              </a:pathLst>
            </a:custGeom>
            <a:blipFill>
              <a:blip r:embed="rId9"/>
              <a:stretch>
                <a:fillRect l="0" t="0" r="0" b="0"/>
              </a:stretch>
            </a:blipFill>
            <a:ln cap="sq">
              <a:noFill/>
              <a:prstDash val="solid"/>
              <a:miter/>
            </a:ln>
          </p:spPr>
        </p:sp>
        <p:sp>
          <p:nvSpPr>
            <p:cNvPr name="TextBox 29" id="29"/>
            <p:cNvSpPr txBox="true"/>
            <p:nvPr/>
          </p:nvSpPr>
          <p:spPr>
            <a:xfrm rot="0">
              <a:off x="0" y="-19050"/>
              <a:ext cx="2068365" cy="317465"/>
            </a:xfrm>
            <a:prstGeom prst="rect">
              <a:avLst/>
            </a:prstGeom>
          </p:spPr>
          <p:txBody>
            <a:bodyPr anchor="t" rtlCol="false" tIns="0" lIns="0" bIns="0" rIns="0">
              <a:spAutoFit/>
            </a:bodyPr>
            <a:lstStyle/>
            <a:p>
              <a:pPr algn="ctr">
                <a:lnSpc>
                  <a:spcPts val="2099"/>
                </a:lnSpc>
                <a:spcBef>
                  <a:spcPct val="0"/>
                </a:spcBef>
              </a:pPr>
              <a:r>
                <a:rPr lang="en-US" b="true" sz="1499">
                  <a:solidFill>
                    <a:srgbClr val="1F2020"/>
                  </a:solidFill>
                  <a:latin typeface="Canva Sans Bold"/>
                  <a:ea typeface="Canva Sans Bold"/>
                  <a:cs typeface="Canva Sans Bold"/>
                  <a:sym typeface="Canva Sans Bold"/>
                </a:rPr>
                <a:t>Payload Velocity</a:t>
              </a:r>
            </a:p>
          </p:txBody>
        </p:sp>
        <p:sp>
          <p:nvSpPr>
            <p:cNvPr name="TextBox 30" id="30"/>
            <p:cNvSpPr txBox="true"/>
            <p:nvPr/>
          </p:nvSpPr>
          <p:spPr>
            <a:xfrm rot="0">
              <a:off x="0" y="1838561"/>
              <a:ext cx="2840393" cy="317465"/>
            </a:xfrm>
            <a:prstGeom prst="rect">
              <a:avLst/>
            </a:prstGeom>
          </p:spPr>
          <p:txBody>
            <a:bodyPr anchor="t" rtlCol="false" tIns="0" lIns="0" bIns="0" rIns="0">
              <a:spAutoFit/>
            </a:bodyPr>
            <a:lstStyle/>
            <a:p>
              <a:pPr algn="ctr">
                <a:lnSpc>
                  <a:spcPts val="2099"/>
                </a:lnSpc>
                <a:spcBef>
                  <a:spcPct val="0"/>
                </a:spcBef>
              </a:pPr>
              <a:r>
                <a:rPr lang="en-US" b="true" sz="1499">
                  <a:solidFill>
                    <a:srgbClr val="1F2020"/>
                  </a:solidFill>
                  <a:latin typeface="Canva Sans Bold"/>
                  <a:ea typeface="Canva Sans Bold"/>
                  <a:cs typeface="Canva Sans Bold"/>
                  <a:sym typeface="Canva Sans Bold"/>
                </a:rPr>
                <a:t>Payload Kinetic Energy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8616002" y="-3563008"/>
            <a:ext cx="1055996" cy="8182012"/>
            <a:chOff x="0" y="0"/>
            <a:chExt cx="278123" cy="2154933"/>
          </a:xfrm>
        </p:grpSpPr>
        <p:sp>
          <p:nvSpPr>
            <p:cNvPr name="Freeform 9" id="9"/>
            <p:cNvSpPr/>
            <p:nvPr/>
          </p:nvSpPr>
          <p:spPr>
            <a:xfrm flipH="false" flipV="false" rot="0">
              <a:off x="0" y="0"/>
              <a:ext cx="278123" cy="2154933"/>
            </a:xfrm>
            <a:custGeom>
              <a:avLst/>
              <a:gdLst/>
              <a:ahLst/>
              <a:cxnLst/>
              <a:rect r="r" b="b" t="t" l="l"/>
              <a:pathLst>
                <a:path h="2154933" w="278123">
                  <a:moveTo>
                    <a:pt x="0" y="0"/>
                  </a:moveTo>
                  <a:lnTo>
                    <a:pt x="278123" y="0"/>
                  </a:lnTo>
                  <a:lnTo>
                    <a:pt x="278123" y="2154933"/>
                  </a:lnTo>
                  <a:lnTo>
                    <a:pt x="0" y="2154933"/>
                  </a:lnTo>
                  <a:close/>
                </a:path>
              </a:pathLst>
            </a:custGeom>
            <a:solidFill>
              <a:srgbClr val="C4B9A2">
                <a:alpha val="85882"/>
              </a:srgbClr>
            </a:solidFill>
          </p:spPr>
        </p:sp>
        <p:sp>
          <p:nvSpPr>
            <p:cNvPr name="TextBox 10" id="10"/>
            <p:cNvSpPr txBox="true"/>
            <p:nvPr/>
          </p:nvSpPr>
          <p:spPr>
            <a:xfrm>
              <a:off x="0" y="-38100"/>
              <a:ext cx="278123" cy="21930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146195" y="2721595"/>
            <a:ext cx="4184631" cy="1727276"/>
            <a:chOff x="0" y="0"/>
            <a:chExt cx="5579508" cy="2303035"/>
          </a:xfrm>
        </p:grpSpPr>
        <p:sp>
          <p:nvSpPr>
            <p:cNvPr name="Freeform 12" id="12"/>
            <p:cNvSpPr/>
            <p:nvPr/>
          </p:nvSpPr>
          <p:spPr>
            <a:xfrm flipH="false" flipV="false" rot="0">
              <a:off x="24385" y="0"/>
              <a:ext cx="5555123" cy="2303035"/>
            </a:xfrm>
            <a:custGeom>
              <a:avLst/>
              <a:gdLst/>
              <a:ahLst/>
              <a:cxnLst/>
              <a:rect r="r" b="b" t="t" l="l"/>
              <a:pathLst>
                <a:path h="2303035" w="5555123">
                  <a:moveTo>
                    <a:pt x="0" y="0"/>
                  </a:moveTo>
                  <a:lnTo>
                    <a:pt x="5555123" y="0"/>
                  </a:lnTo>
                  <a:lnTo>
                    <a:pt x="5555123" y="2303035"/>
                  </a:lnTo>
                  <a:lnTo>
                    <a:pt x="0" y="2303035"/>
                  </a:lnTo>
                  <a:lnTo>
                    <a:pt x="0" y="0"/>
                  </a:lnTo>
                  <a:close/>
                </a:path>
              </a:pathLst>
            </a:custGeom>
            <a:blipFill>
              <a:blip r:embed="rId2"/>
              <a:stretch>
                <a:fillRect l="0" t="0" r="0" b="0"/>
              </a:stretch>
            </a:blipFill>
          </p:spPr>
        </p:sp>
        <p:sp>
          <p:nvSpPr>
            <p:cNvPr name="TextBox 13" id="13"/>
            <p:cNvSpPr txBox="true"/>
            <p:nvPr/>
          </p:nvSpPr>
          <p:spPr>
            <a:xfrm rot="0">
              <a:off x="0" y="43757"/>
              <a:ext cx="5319453"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Euler-Lagrange Equation</a:t>
              </a:r>
            </a:p>
          </p:txBody>
        </p:sp>
      </p:grpSp>
      <p:sp>
        <p:nvSpPr>
          <p:cNvPr name="Freeform 14" id="14"/>
          <p:cNvSpPr/>
          <p:nvPr/>
        </p:nvSpPr>
        <p:spPr>
          <a:xfrm flipH="false" flipV="false" rot="0">
            <a:off x="8111364" y="4347223"/>
            <a:ext cx="7506339" cy="1412083"/>
          </a:xfrm>
          <a:custGeom>
            <a:avLst/>
            <a:gdLst/>
            <a:ahLst/>
            <a:cxnLst/>
            <a:rect r="r" b="b" t="t" l="l"/>
            <a:pathLst>
              <a:path h="1412083" w="7506339">
                <a:moveTo>
                  <a:pt x="0" y="0"/>
                </a:moveTo>
                <a:lnTo>
                  <a:pt x="7506339" y="0"/>
                </a:lnTo>
                <a:lnTo>
                  <a:pt x="7506339" y="1412084"/>
                </a:lnTo>
                <a:lnTo>
                  <a:pt x="0" y="1412084"/>
                </a:lnTo>
                <a:lnTo>
                  <a:pt x="0" y="0"/>
                </a:lnTo>
                <a:close/>
              </a:path>
            </a:pathLst>
          </a:custGeom>
          <a:blipFill>
            <a:blip r:embed="rId3"/>
            <a:stretch>
              <a:fillRect l="0" t="0" r="0" b="0"/>
            </a:stretch>
          </a:blipFill>
        </p:spPr>
      </p:sp>
      <p:sp>
        <p:nvSpPr>
          <p:cNvPr name="Freeform 15" id="15"/>
          <p:cNvSpPr/>
          <p:nvPr/>
        </p:nvSpPr>
        <p:spPr>
          <a:xfrm flipH="false" flipV="false" rot="0">
            <a:off x="8107916" y="1863177"/>
            <a:ext cx="7509787" cy="1440726"/>
          </a:xfrm>
          <a:custGeom>
            <a:avLst/>
            <a:gdLst/>
            <a:ahLst/>
            <a:cxnLst/>
            <a:rect r="r" b="b" t="t" l="l"/>
            <a:pathLst>
              <a:path h="1440726" w="7509787">
                <a:moveTo>
                  <a:pt x="0" y="0"/>
                </a:moveTo>
                <a:lnTo>
                  <a:pt x="7509787" y="0"/>
                </a:lnTo>
                <a:lnTo>
                  <a:pt x="7509787" y="1440727"/>
                </a:lnTo>
                <a:lnTo>
                  <a:pt x="0" y="1440727"/>
                </a:lnTo>
                <a:lnTo>
                  <a:pt x="0" y="0"/>
                </a:lnTo>
                <a:close/>
              </a:path>
            </a:pathLst>
          </a:custGeom>
          <a:blipFill>
            <a:blip r:embed="rId4"/>
            <a:stretch>
              <a:fillRect l="0" t="0" r="0" b="0"/>
            </a:stretch>
          </a:blipFill>
        </p:spPr>
      </p:sp>
      <p:grpSp>
        <p:nvGrpSpPr>
          <p:cNvPr name="Group 16" id="16"/>
          <p:cNvGrpSpPr/>
          <p:nvPr/>
        </p:nvGrpSpPr>
        <p:grpSpPr>
          <a:xfrm rot="0">
            <a:off x="6330826" y="6114471"/>
            <a:ext cx="9643987" cy="3734233"/>
            <a:chOff x="0" y="0"/>
            <a:chExt cx="12858649" cy="4978978"/>
          </a:xfrm>
        </p:grpSpPr>
        <p:sp>
          <p:nvSpPr>
            <p:cNvPr name="Freeform 17" id="17"/>
            <p:cNvSpPr/>
            <p:nvPr/>
          </p:nvSpPr>
          <p:spPr>
            <a:xfrm flipH="false" flipV="false" rot="0">
              <a:off x="2345659" y="3848778"/>
              <a:ext cx="10512990" cy="1130200"/>
            </a:xfrm>
            <a:custGeom>
              <a:avLst/>
              <a:gdLst/>
              <a:ahLst/>
              <a:cxnLst/>
              <a:rect r="r" b="b" t="t" l="l"/>
              <a:pathLst>
                <a:path h="1130200" w="10512990">
                  <a:moveTo>
                    <a:pt x="0" y="0"/>
                  </a:moveTo>
                  <a:lnTo>
                    <a:pt x="10512990" y="0"/>
                  </a:lnTo>
                  <a:lnTo>
                    <a:pt x="10512990" y="1130200"/>
                  </a:lnTo>
                  <a:lnTo>
                    <a:pt x="0" y="1130200"/>
                  </a:lnTo>
                  <a:lnTo>
                    <a:pt x="0" y="0"/>
                  </a:lnTo>
                  <a:close/>
                </a:path>
              </a:pathLst>
            </a:custGeom>
            <a:blipFill>
              <a:blip r:embed="rId5"/>
              <a:stretch>
                <a:fillRect l="0" t="0" r="0" b="0"/>
              </a:stretch>
            </a:blipFill>
          </p:spPr>
        </p:sp>
        <p:sp>
          <p:nvSpPr>
            <p:cNvPr name="TextBox 18" id="18"/>
            <p:cNvSpPr txBox="true"/>
            <p:nvPr/>
          </p:nvSpPr>
          <p:spPr>
            <a:xfrm rot="0">
              <a:off x="0" y="3155357"/>
              <a:ext cx="9763972"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Dynamic tension in cable</a:t>
              </a:r>
            </a:p>
          </p:txBody>
        </p:sp>
        <p:sp>
          <p:nvSpPr>
            <p:cNvPr name="Freeform 19" id="19"/>
            <p:cNvSpPr/>
            <p:nvPr/>
          </p:nvSpPr>
          <p:spPr>
            <a:xfrm flipH="false" flipV="false" rot="0">
              <a:off x="2345659" y="650087"/>
              <a:ext cx="10043585" cy="1616674"/>
            </a:xfrm>
            <a:custGeom>
              <a:avLst/>
              <a:gdLst/>
              <a:ahLst/>
              <a:cxnLst/>
              <a:rect r="r" b="b" t="t" l="l"/>
              <a:pathLst>
                <a:path h="1616674" w="10043585">
                  <a:moveTo>
                    <a:pt x="0" y="0"/>
                  </a:moveTo>
                  <a:lnTo>
                    <a:pt x="10043585" y="0"/>
                  </a:lnTo>
                  <a:lnTo>
                    <a:pt x="10043585" y="1616674"/>
                  </a:lnTo>
                  <a:lnTo>
                    <a:pt x="0" y="1616674"/>
                  </a:lnTo>
                  <a:lnTo>
                    <a:pt x="0" y="0"/>
                  </a:lnTo>
                  <a:close/>
                </a:path>
              </a:pathLst>
            </a:custGeom>
            <a:blipFill>
              <a:blip r:embed="rId6"/>
              <a:stretch>
                <a:fillRect l="0" t="0" r="0" b="0"/>
              </a:stretch>
            </a:blipFill>
          </p:spPr>
        </p:sp>
        <p:sp>
          <p:nvSpPr>
            <p:cNvPr name="TextBox 20" id="20"/>
            <p:cNvSpPr txBox="true"/>
            <p:nvPr/>
          </p:nvSpPr>
          <p:spPr>
            <a:xfrm rot="0">
              <a:off x="1460982" y="-38100"/>
              <a:ext cx="10380553" cy="515621"/>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Equation of motion for trolley coordinate x</a:t>
              </a:r>
            </a:p>
          </p:txBody>
        </p:sp>
      </p:grpSp>
      <p:sp>
        <p:nvSpPr>
          <p:cNvPr name="Freeform 21" id="21"/>
          <p:cNvSpPr/>
          <p:nvPr/>
        </p:nvSpPr>
        <p:spPr>
          <a:xfrm flipH="false" flipV="false" rot="0">
            <a:off x="7233198" y="1590231"/>
            <a:ext cx="411480" cy="4114800"/>
          </a:xfrm>
          <a:custGeom>
            <a:avLst/>
            <a:gdLst/>
            <a:ahLst/>
            <a:cxnLst/>
            <a:rect r="r" b="b" t="t" l="l"/>
            <a:pathLst>
              <a:path h="4114800" w="411480">
                <a:moveTo>
                  <a:pt x="0" y="0"/>
                </a:moveTo>
                <a:lnTo>
                  <a:pt x="411480" y="0"/>
                </a:lnTo>
                <a:lnTo>
                  <a:pt x="41148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5489579" y="133350"/>
            <a:ext cx="7745427" cy="771525"/>
          </a:xfrm>
          <a:prstGeom prst="rect">
            <a:avLst/>
          </a:prstGeom>
        </p:spPr>
        <p:txBody>
          <a:bodyPr anchor="t" rtlCol="false" tIns="0" lIns="0" bIns="0" rIns="0">
            <a:spAutoFit/>
          </a:bodyPr>
          <a:lstStyle/>
          <a:p>
            <a:pPr algn="l" marL="0" indent="0" lvl="0">
              <a:lnSpc>
                <a:spcPts val="6299"/>
              </a:lnSpc>
              <a:spcBef>
                <a:spcPct val="0"/>
              </a:spcBef>
            </a:pPr>
            <a:r>
              <a:rPr lang="en-US" sz="4500" strike="noStrike" u="none">
                <a:solidFill>
                  <a:srgbClr val="1F2020"/>
                </a:solidFill>
                <a:latin typeface="TT Drugs"/>
                <a:ea typeface="TT Drugs"/>
                <a:cs typeface="TT Drugs"/>
                <a:sym typeface="TT Drugs"/>
              </a:rPr>
              <a:t>Mathematical Methodolgy</a:t>
            </a:r>
          </a:p>
        </p:txBody>
      </p:sp>
      <p:sp>
        <p:nvSpPr>
          <p:cNvPr name="TextBox 23" id="23"/>
          <p:cNvSpPr txBox="true"/>
          <p:nvPr/>
        </p:nvSpPr>
        <p:spPr>
          <a:xfrm rot="0">
            <a:off x="6916313" y="3745328"/>
            <a:ext cx="7785414"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Equation of motion for swing angle θ</a:t>
            </a:r>
          </a:p>
        </p:txBody>
      </p:sp>
      <p:sp>
        <p:nvSpPr>
          <p:cNvPr name="TextBox 24" id="24"/>
          <p:cNvSpPr txBox="true"/>
          <p:nvPr/>
        </p:nvSpPr>
        <p:spPr>
          <a:xfrm rot="0">
            <a:off x="6372295" y="1373060"/>
            <a:ext cx="7322979" cy="396240"/>
          </a:xfrm>
          <a:prstGeom prst="rect">
            <a:avLst/>
          </a:prstGeom>
        </p:spPr>
        <p:txBody>
          <a:bodyPr anchor="t" rtlCol="false" tIns="0" lIns="0" bIns="0" rIns="0">
            <a:spAutoFit/>
          </a:bodyPr>
          <a:lstStyle/>
          <a:p>
            <a:pPr algn="ctr">
              <a:lnSpc>
                <a:spcPts val="3359"/>
              </a:lnSpc>
              <a:spcBef>
                <a:spcPct val="0"/>
              </a:spcBef>
            </a:pPr>
            <a:r>
              <a:rPr lang="en-US" b="true" sz="2399">
                <a:solidFill>
                  <a:srgbClr val="1F2020"/>
                </a:solidFill>
                <a:latin typeface="Canva Sans Bold"/>
                <a:ea typeface="Canva Sans Bold"/>
                <a:cs typeface="Canva Sans Bold"/>
                <a:sym typeface="Canva Sans Bold"/>
              </a:rPr>
              <a:t>Rope Extention Equation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4285666" y="-4285666"/>
            <a:ext cx="1386491" cy="9957823"/>
            <a:chOff x="0" y="0"/>
            <a:chExt cx="365166" cy="2622636"/>
          </a:xfrm>
        </p:grpSpPr>
        <p:sp>
          <p:nvSpPr>
            <p:cNvPr name="Freeform 6" id="6"/>
            <p:cNvSpPr/>
            <p:nvPr/>
          </p:nvSpPr>
          <p:spPr>
            <a:xfrm flipH="false" flipV="false" rot="0">
              <a:off x="0" y="0"/>
              <a:ext cx="365166" cy="2622636"/>
            </a:xfrm>
            <a:custGeom>
              <a:avLst/>
              <a:gdLst/>
              <a:ahLst/>
              <a:cxnLst/>
              <a:rect r="r" b="b" t="t" l="l"/>
              <a:pathLst>
                <a:path h="2622636" w="365166">
                  <a:moveTo>
                    <a:pt x="0" y="0"/>
                  </a:moveTo>
                  <a:lnTo>
                    <a:pt x="365166" y="0"/>
                  </a:lnTo>
                  <a:lnTo>
                    <a:pt x="365166" y="2622636"/>
                  </a:lnTo>
                  <a:lnTo>
                    <a:pt x="0" y="2622636"/>
                  </a:lnTo>
                  <a:close/>
                </a:path>
              </a:pathLst>
            </a:custGeom>
            <a:solidFill>
              <a:srgbClr val="C4B9A2">
                <a:alpha val="85882"/>
              </a:srgbClr>
            </a:solidFill>
          </p:spPr>
        </p:sp>
        <p:sp>
          <p:nvSpPr>
            <p:cNvPr name="TextBox 7" id="7"/>
            <p:cNvSpPr txBox="true"/>
            <p:nvPr/>
          </p:nvSpPr>
          <p:spPr>
            <a:xfrm>
              <a:off x="0" y="-38100"/>
              <a:ext cx="365166" cy="266073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21677" y="1561324"/>
            <a:ext cx="5776199" cy="8574405"/>
          </a:xfrm>
          <a:custGeom>
            <a:avLst/>
            <a:gdLst/>
            <a:ahLst/>
            <a:cxnLst/>
            <a:rect r="r" b="b" t="t" l="l"/>
            <a:pathLst>
              <a:path h="8574405" w="5776199">
                <a:moveTo>
                  <a:pt x="0" y="0"/>
                </a:moveTo>
                <a:lnTo>
                  <a:pt x="5776200" y="0"/>
                </a:lnTo>
                <a:lnTo>
                  <a:pt x="5776200" y="8574405"/>
                </a:lnTo>
                <a:lnTo>
                  <a:pt x="0" y="8574405"/>
                </a:lnTo>
                <a:lnTo>
                  <a:pt x="0" y="0"/>
                </a:lnTo>
                <a:close/>
              </a:path>
            </a:pathLst>
          </a:custGeom>
          <a:blipFill>
            <a:blip r:embed="rId2"/>
            <a:stretch>
              <a:fillRect l="0" t="0" r="-111307" b="0"/>
            </a:stretch>
          </a:blipFill>
        </p:spPr>
      </p:sp>
      <p:sp>
        <p:nvSpPr>
          <p:cNvPr name="Freeform 9" id="9"/>
          <p:cNvSpPr/>
          <p:nvPr/>
        </p:nvSpPr>
        <p:spPr>
          <a:xfrm flipH="false" flipV="false" rot="0">
            <a:off x="6097877" y="1561324"/>
            <a:ext cx="5693472" cy="8574405"/>
          </a:xfrm>
          <a:custGeom>
            <a:avLst/>
            <a:gdLst/>
            <a:ahLst/>
            <a:cxnLst/>
            <a:rect r="r" b="b" t="t" l="l"/>
            <a:pathLst>
              <a:path h="8574405" w="5693472">
                <a:moveTo>
                  <a:pt x="0" y="0"/>
                </a:moveTo>
                <a:lnTo>
                  <a:pt x="5693472" y="0"/>
                </a:lnTo>
                <a:lnTo>
                  <a:pt x="5693472" y="8574405"/>
                </a:lnTo>
                <a:lnTo>
                  <a:pt x="0" y="8574405"/>
                </a:lnTo>
                <a:lnTo>
                  <a:pt x="0" y="0"/>
                </a:lnTo>
                <a:close/>
              </a:path>
            </a:pathLst>
          </a:custGeom>
          <a:blipFill>
            <a:blip r:embed="rId3"/>
            <a:stretch>
              <a:fillRect l="0" t="0" r="-111369" b="0"/>
            </a:stretch>
          </a:blipFill>
        </p:spPr>
      </p:sp>
      <p:sp>
        <p:nvSpPr>
          <p:cNvPr name="Freeform 10" id="10"/>
          <p:cNvSpPr/>
          <p:nvPr/>
        </p:nvSpPr>
        <p:spPr>
          <a:xfrm flipH="false" flipV="false" rot="0">
            <a:off x="11791349" y="1561324"/>
            <a:ext cx="6174974" cy="8574405"/>
          </a:xfrm>
          <a:custGeom>
            <a:avLst/>
            <a:gdLst/>
            <a:ahLst/>
            <a:cxnLst/>
            <a:rect r="r" b="b" t="t" l="l"/>
            <a:pathLst>
              <a:path h="8574405" w="6174974">
                <a:moveTo>
                  <a:pt x="0" y="0"/>
                </a:moveTo>
                <a:lnTo>
                  <a:pt x="6174974" y="0"/>
                </a:lnTo>
                <a:lnTo>
                  <a:pt x="6174974" y="8574405"/>
                </a:lnTo>
                <a:lnTo>
                  <a:pt x="0" y="8574405"/>
                </a:lnTo>
                <a:lnTo>
                  <a:pt x="0" y="0"/>
                </a:lnTo>
                <a:close/>
              </a:path>
            </a:pathLst>
          </a:custGeom>
          <a:blipFill>
            <a:blip r:embed="rId4"/>
            <a:stretch>
              <a:fillRect l="0" t="0" r="-79460" b="0"/>
            </a:stretch>
          </a:blipFill>
        </p:spPr>
      </p:sp>
      <p:sp>
        <p:nvSpPr>
          <p:cNvPr name="TextBox 11" id="11"/>
          <p:cNvSpPr txBox="true"/>
          <p:nvPr/>
        </p:nvSpPr>
        <p:spPr>
          <a:xfrm rot="0">
            <a:off x="1028700" y="379873"/>
            <a:ext cx="7101257"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MATLAB Code Snippets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5400000">
            <a:off x="8616002" y="-3563008"/>
            <a:ext cx="1055996" cy="8182012"/>
            <a:chOff x="0" y="0"/>
            <a:chExt cx="278123" cy="2154933"/>
          </a:xfrm>
        </p:grpSpPr>
        <p:sp>
          <p:nvSpPr>
            <p:cNvPr name="Freeform 3" id="3"/>
            <p:cNvSpPr/>
            <p:nvPr/>
          </p:nvSpPr>
          <p:spPr>
            <a:xfrm flipH="false" flipV="false" rot="0">
              <a:off x="0" y="0"/>
              <a:ext cx="278123" cy="2154933"/>
            </a:xfrm>
            <a:custGeom>
              <a:avLst/>
              <a:gdLst/>
              <a:ahLst/>
              <a:cxnLst/>
              <a:rect r="r" b="b" t="t" l="l"/>
              <a:pathLst>
                <a:path h="2154933" w="278123">
                  <a:moveTo>
                    <a:pt x="0" y="0"/>
                  </a:moveTo>
                  <a:lnTo>
                    <a:pt x="278123" y="0"/>
                  </a:lnTo>
                  <a:lnTo>
                    <a:pt x="278123" y="2154933"/>
                  </a:lnTo>
                  <a:lnTo>
                    <a:pt x="0" y="2154933"/>
                  </a:lnTo>
                  <a:close/>
                </a:path>
              </a:pathLst>
            </a:custGeom>
            <a:solidFill>
              <a:srgbClr val="C4B9A2">
                <a:alpha val="85882"/>
              </a:srgbClr>
            </a:solidFill>
          </p:spPr>
        </p:sp>
        <p:sp>
          <p:nvSpPr>
            <p:cNvPr name="TextBox 4" id="4"/>
            <p:cNvSpPr txBox="true"/>
            <p:nvPr/>
          </p:nvSpPr>
          <p:spPr>
            <a:xfrm>
              <a:off x="0" y="-38100"/>
              <a:ext cx="278123" cy="2193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79575" y="1378894"/>
            <a:ext cx="12728849" cy="8464685"/>
          </a:xfrm>
          <a:custGeom>
            <a:avLst/>
            <a:gdLst/>
            <a:ahLst/>
            <a:cxnLst/>
            <a:rect r="r" b="b" t="t" l="l"/>
            <a:pathLst>
              <a:path h="8464685" w="12728849">
                <a:moveTo>
                  <a:pt x="0" y="0"/>
                </a:moveTo>
                <a:lnTo>
                  <a:pt x="12728850" y="0"/>
                </a:lnTo>
                <a:lnTo>
                  <a:pt x="12728850" y="8464685"/>
                </a:lnTo>
                <a:lnTo>
                  <a:pt x="0" y="8464685"/>
                </a:lnTo>
                <a:lnTo>
                  <a:pt x="0" y="0"/>
                </a:lnTo>
                <a:close/>
              </a:path>
            </a:pathLst>
          </a:custGeom>
          <a:blipFill>
            <a:blip r:embed="rId2"/>
            <a:stretch>
              <a:fillRect l="0" t="0" r="0" b="0"/>
            </a:stretch>
          </a:blipFill>
        </p:spPr>
      </p:sp>
      <p:sp>
        <p:nvSpPr>
          <p:cNvPr name="TextBox 6" id="6"/>
          <p:cNvSpPr txBox="true"/>
          <p:nvPr/>
        </p:nvSpPr>
        <p:spPr>
          <a:xfrm rot="0">
            <a:off x="6397203" y="85725"/>
            <a:ext cx="7745427" cy="771525"/>
          </a:xfrm>
          <a:prstGeom prst="rect">
            <a:avLst/>
          </a:prstGeom>
        </p:spPr>
        <p:txBody>
          <a:bodyPr anchor="t" rtlCol="false" tIns="0" lIns="0" bIns="0" rIns="0">
            <a:spAutoFit/>
          </a:bodyPr>
          <a:lstStyle/>
          <a:p>
            <a:pPr algn="l" marL="0" indent="0" lvl="0">
              <a:lnSpc>
                <a:spcPts val="6299"/>
              </a:lnSpc>
              <a:spcBef>
                <a:spcPct val="0"/>
              </a:spcBef>
            </a:pPr>
            <a:r>
              <a:rPr lang="en-US" sz="4500">
                <a:solidFill>
                  <a:srgbClr val="1F2020"/>
                </a:solidFill>
                <a:latin typeface="TT Drugs"/>
                <a:ea typeface="TT Drugs"/>
                <a:cs typeface="TT Drugs"/>
                <a:sym typeface="TT Drugs"/>
              </a:rPr>
              <a:t>Numerical 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sp>
        <p:nvSpPr>
          <p:cNvPr name="Freeform 2" id="2"/>
          <p:cNvSpPr/>
          <p:nvPr/>
        </p:nvSpPr>
        <p:spPr>
          <a:xfrm flipH="false" flipV="false" rot="0">
            <a:off x="2366714" y="577303"/>
            <a:ext cx="13554573" cy="9132393"/>
          </a:xfrm>
          <a:custGeom>
            <a:avLst/>
            <a:gdLst/>
            <a:ahLst/>
            <a:cxnLst/>
            <a:rect r="r" b="b" t="t" l="l"/>
            <a:pathLst>
              <a:path h="9132393" w="13554573">
                <a:moveTo>
                  <a:pt x="0" y="0"/>
                </a:moveTo>
                <a:lnTo>
                  <a:pt x="13554572" y="0"/>
                </a:lnTo>
                <a:lnTo>
                  <a:pt x="13554572" y="9132394"/>
                </a:lnTo>
                <a:lnTo>
                  <a:pt x="0" y="9132394"/>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616002" y="-3563008"/>
            <a:ext cx="1055996" cy="8182012"/>
            <a:chOff x="0" y="0"/>
            <a:chExt cx="278123" cy="2154933"/>
          </a:xfrm>
        </p:grpSpPr>
        <p:sp>
          <p:nvSpPr>
            <p:cNvPr name="Freeform 6" id="6"/>
            <p:cNvSpPr/>
            <p:nvPr/>
          </p:nvSpPr>
          <p:spPr>
            <a:xfrm flipH="false" flipV="false" rot="0">
              <a:off x="0" y="0"/>
              <a:ext cx="278123" cy="2154933"/>
            </a:xfrm>
            <a:custGeom>
              <a:avLst/>
              <a:gdLst/>
              <a:ahLst/>
              <a:cxnLst/>
              <a:rect r="r" b="b" t="t" l="l"/>
              <a:pathLst>
                <a:path h="2154933" w="278123">
                  <a:moveTo>
                    <a:pt x="0" y="0"/>
                  </a:moveTo>
                  <a:lnTo>
                    <a:pt x="278123" y="0"/>
                  </a:lnTo>
                  <a:lnTo>
                    <a:pt x="278123" y="2154933"/>
                  </a:lnTo>
                  <a:lnTo>
                    <a:pt x="0" y="2154933"/>
                  </a:lnTo>
                  <a:close/>
                </a:path>
              </a:pathLst>
            </a:custGeom>
            <a:solidFill>
              <a:srgbClr val="C4B9A2">
                <a:alpha val="85882"/>
              </a:srgbClr>
            </a:solidFill>
          </p:spPr>
        </p:sp>
        <p:sp>
          <p:nvSpPr>
            <p:cNvPr name="TextBox 7" id="7"/>
            <p:cNvSpPr txBox="true"/>
            <p:nvPr/>
          </p:nvSpPr>
          <p:spPr>
            <a:xfrm>
              <a:off x="0" y="-38100"/>
              <a:ext cx="278123" cy="21930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1664906"/>
            <a:ext cx="16366302" cy="6173847"/>
            <a:chOff x="0" y="0"/>
            <a:chExt cx="21821737" cy="8231797"/>
          </a:xfrm>
        </p:grpSpPr>
        <p:sp>
          <p:nvSpPr>
            <p:cNvPr name="Freeform 9" id="9"/>
            <p:cNvSpPr/>
            <p:nvPr/>
          </p:nvSpPr>
          <p:spPr>
            <a:xfrm flipH="false" flipV="false" rot="0">
              <a:off x="0" y="0"/>
              <a:ext cx="21821737" cy="4328056"/>
            </a:xfrm>
            <a:custGeom>
              <a:avLst/>
              <a:gdLst/>
              <a:ahLst/>
              <a:cxnLst/>
              <a:rect r="r" b="b" t="t" l="l"/>
              <a:pathLst>
                <a:path h="4328056" w="21821737">
                  <a:moveTo>
                    <a:pt x="0" y="0"/>
                  </a:moveTo>
                  <a:lnTo>
                    <a:pt x="21821737" y="0"/>
                  </a:lnTo>
                  <a:lnTo>
                    <a:pt x="21821737" y="4328056"/>
                  </a:lnTo>
                  <a:lnTo>
                    <a:pt x="0" y="4328056"/>
                  </a:lnTo>
                  <a:lnTo>
                    <a:pt x="0" y="0"/>
                  </a:lnTo>
                  <a:close/>
                </a:path>
              </a:pathLst>
            </a:custGeom>
            <a:blipFill>
              <a:blip r:embed="rId2"/>
              <a:stretch>
                <a:fillRect l="0" t="0" r="0" b="-260902"/>
              </a:stretch>
            </a:blipFill>
          </p:spPr>
        </p:sp>
        <p:sp>
          <p:nvSpPr>
            <p:cNvPr name="Freeform 10" id="10"/>
            <p:cNvSpPr/>
            <p:nvPr/>
          </p:nvSpPr>
          <p:spPr>
            <a:xfrm flipH="false" flipV="false" rot="0">
              <a:off x="0" y="4328056"/>
              <a:ext cx="21821737" cy="3903741"/>
            </a:xfrm>
            <a:custGeom>
              <a:avLst/>
              <a:gdLst/>
              <a:ahLst/>
              <a:cxnLst/>
              <a:rect r="r" b="b" t="t" l="l"/>
              <a:pathLst>
                <a:path h="3903741" w="21821737">
                  <a:moveTo>
                    <a:pt x="0" y="0"/>
                  </a:moveTo>
                  <a:lnTo>
                    <a:pt x="21821737" y="0"/>
                  </a:lnTo>
                  <a:lnTo>
                    <a:pt x="21821737" y="3903741"/>
                  </a:lnTo>
                  <a:lnTo>
                    <a:pt x="0" y="3903741"/>
                  </a:lnTo>
                  <a:lnTo>
                    <a:pt x="0" y="0"/>
                  </a:lnTo>
                  <a:close/>
                </a:path>
              </a:pathLst>
            </a:custGeom>
            <a:blipFill>
              <a:blip r:embed="rId2"/>
              <a:stretch>
                <a:fillRect l="0" t="-300130" r="0" b="0"/>
              </a:stretch>
            </a:blipFill>
          </p:spPr>
        </p:sp>
      </p:grpSp>
      <p:sp>
        <p:nvSpPr>
          <p:cNvPr name="TextBox 11" id="11"/>
          <p:cNvSpPr txBox="true"/>
          <p:nvPr/>
        </p:nvSpPr>
        <p:spPr>
          <a:xfrm rot="0">
            <a:off x="5313096" y="85725"/>
            <a:ext cx="8779111" cy="771525"/>
          </a:xfrm>
          <a:prstGeom prst="rect">
            <a:avLst/>
          </a:prstGeom>
        </p:spPr>
        <p:txBody>
          <a:bodyPr anchor="t" rtlCol="false" tIns="0" lIns="0" bIns="0" rIns="0">
            <a:spAutoFit/>
          </a:bodyPr>
          <a:lstStyle/>
          <a:p>
            <a:pPr algn="l" marL="0" indent="0" lvl="0">
              <a:lnSpc>
                <a:spcPts val="6299"/>
              </a:lnSpc>
              <a:spcBef>
                <a:spcPct val="0"/>
              </a:spcBef>
            </a:pPr>
            <a:r>
              <a:rPr lang="en-US" sz="4500">
                <a:solidFill>
                  <a:srgbClr val="1F2020"/>
                </a:solidFill>
                <a:latin typeface="TT Drugs"/>
                <a:ea typeface="TT Drugs"/>
                <a:cs typeface="TT Drugs"/>
                <a:sym typeface="TT Drugs"/>
              </a:rPr>
              <a:t>Trolley Position and Velocity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sp>
        <p:nvSpPr>
          <p:cNvPr name="Freeform 2" id="2"/>
          <p:cNvSpPr/>
          <p:nvPr/>
        </p:nvSpPr>
        <p:spPr>
          <a:xfrm flipH="false" flipV="false" rot="0">
            <a:off x="2432906" y="494789"/>
            <a:ext cx="13328534" cy="8763511"/>
          </a:xfrm>
          <a:custGeom>
            <a:avLst/>
            <a:gdLst/>
            <a:ahLst/>
            <a:cxnLst/>
            <a:rect r="r" b="b" t="t" l="l"/>
            <a:pathLst>
              <a:path h="8763511" w="13328534">
                <a:moveTo>
                  <a:pt x="0" y="0"/>
                </a:moveTo>
                <a:lnTo>
                  <a:pt x="13328534" y="0"/>
                </a:lnTo>
                <a:lnTo>
                  <a:pt x="13328534" y="8763511"/>
                </a:lnTo>
                <a:lnTo>
                  <a:pt x="0" y="876351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383434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44531" y="1032888"/>
            <a:ext cx="7781975" cy="655320"/>
          </a:xfrm>
          <a:prstGeom prst="rect">
            <a:avLst/>
          </a:prstGeom>
        </p:spPr>
        <p:txBody>
          <a:bodyPr anchor="t" rtlCol="false" tIns="0" lIns="0" bIns="0" rIns="0">
            <a:spAutoFit/>
          </a:bodyPr>
          <a:lstStyle/>
          <a:p>
            <a:pPr algn="l" marL="0" indent="0" lvl="0">
              <a:lnSpc>
                <a:spcPts val="5040"/>
              </a:lnSpc>
              <a:spcBef>
                <a:spcPct val="0"/>
              </a:spcBef>
            </a:pPr>
            <a:r>
              <a:rPr lang="en-US" b="true" sz="4500">
                <a:solidFill>
                  <a:srgbClr val="1F2020"/>
                </a:solidFill>
                <a:latin typeface="TT Drugs Bold"/>
                <a:ea typeface="TT Drugs Bold"/>
                <a:cs typeface="TT Drugs Bold"/>
                <a:sym typeface="TT Drugs Bold"/>
              </a:rPr>
              <a:t>Modal Analysis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563739" y="-3615271"/>
            <a:ext cx="1160521" cy="8182012"/>
            <a:chOff x="0" y="0"/>
            <a:chExt cx="305652" cy="2154933"/>
          </a:xfrm>
        </p:grpSpPr>
        <p:sp>
          <p:nvSpPr>
            <p:cNvPr name="Freeform 6" id="6"/>
            <p:cNvSpPr/>
            <p:nvPr/>
          </p:nvSpPr>
          <p:spPr>
            <a:xfrm flipH="false" flipV="false" rot="0">
              <a:off x="0" y="0"/>
              <a:ext cx="305652" cy="2154933"/>
            </a:xfrm>
            <a:custGeom>
              <a:avLst/>
              <a:gdLst/>
              <a:ahLst/>
              <a:cxnLst/>
              <a:rect r="r" b="b" t="t" l="l"/>
              <a:pathLst>
                <a:path h="2154933" w="305652">
                  <a:moveTo>
                    <a:pt x="0" y="0"/>
                  </a:moveTo>
                  <a:lnTo>
                    <a:pt x="305652" y="0"/>
                  </a:lnTo>
                  <a:lnTo>
                    <a:pt x="305652" y="2154933"/>
                  </a:lnTo>
                  <a:lnTo>
                    <a:pt x="0" y="2154933"/>
                  </a:lnTo>
                  <a:close/>
                </a:path>
              </a:pathLst>
            </a:custGeom>
            <a:solidFill>
              <a:srgbClr val="C4B9A2">
                <a:alpha val="85882"/>
              </a:srgbClr>
            </a:solidFill>
          </p:spPr>
        </p:sp>
        <p:sp>
          <p:nvSpPr>
            <p:cNvPr name="TextBox 7" id="7"/>
            <p:cNvSpPr txBox="true"/>
            <p:nvPr/>
          </p:nvSpPr>
          <p:spPr>
            <a:xfrm>
              <a:off x="0" y="-38100"/>
              <a:ext cx="305652" cy="21930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489579" y="133350"/>
            <a:ext cx="7745427" cy="771525"/>
          </a:xfrm>
          <a:prstGeom prst="rect">
            <a:avLst/>
          </a:prstGeom>
        </p:spPr>
        <p:txBody>
          <a:bodyPr anchor="t" rtlCol="false" tIns="0" lIns="0" bIns="0" rIns="0">
            <a:spAutoFit/>
          </a:bodyPr>
          <a:lstStyle/>
          <a:p>
            <a:pPr algn="l" marL="0" indent="0" lvl="0">
              <a:lnSpc>
                <a:spcPts val="6299"/>
              </a:lnSpc>
              <a:spcBef>
                <a:spcPct val="0"/>
              </a:spcBef>
            </a:pPr>
            <a:r>
              <a:rPr lang="en-US" sz="4500" strike="noStrike" u="none">
                <a:solidFill>
                  <a:srgbClr val="1F2020"/>
                </a:solidFill>
                <a:latin typeface="TT Drugs"/>
                <a:ea typeface="TT Drugs"/>
                <a:cs typeface="TT Drugs"/>
                <a:sym typeface="TT Drugs"/>
              </a:rPr>
              <a:t>Mathematical Methodolgy</a:t>
            </a:r>
          </a:p>
        </p:txBody>
      </p:sp>
      <p:grpSp>
        <p:nvGrpSpPr>
          <p:cNvPr name="Group 9" id="9"/>
          <p:cNvGrpSpPr/>
          <p:nvPr/>
        </p:nvGrpSpPr>
        <p:grpSpPr>
          <a:xfrm rot="0">
            <a:off x="1028700" y="2137873"/>
            <a:ext cx="11802926" cy="3036608"/>
            <a:chOff x="0" y="0"/>
            <a:chExt cx="15737235" cy="4048811"/>
          </a:xfrm>
        </p:grpSpPr>
        <p:sp>
          <p:nvSpPr>
            <p:cNvPr name="Freeform 10" id="10"/>
            <p:cNvSpPr/>
            <p:nvPr/>
          </p:nvSpPr>
          <p:spPr>
            <a:xfrm flipH="false" flipV="false" rot="0">
              <a:off x="223706" y="1636171"/>
              <a:ext cx="15513529" cy="2412639"/>
            </a:xfrm>
            <a:custGeom>
              <a:avLst/>
              <a:gdLst/>
              <a:ahLst/>
              <a:cxnLst/>
              <a:rect r="r" b="b" t="t" l="l"/>
              <a:pathLst>
                <a:path h="2412639" w="15513529">
                  <a:moveTo>
                    <a:pt x="0" y="0"/>
                  </a:moveTo>
                  <a:lnTo>
                    <a:pt x="15513529" y="0"/>
                  </a:lnTo>
                  <a:lnTo>
                    <a:pt x="15513529" y="2412640"/>
                  </a:lnTo>
                  <a:lnTo>
                    <a:pt x="0" y="2412640"/>
                  </a:lnTo>
                  <a:lnTo>
                    <a:pt x="0" y="0"/>
                  </a:lnTo>
                  <a:close/>
                </a:path>
              </a:pathLst>
            </a:custGeom>
            <a:blipFill>
              <a:blip r:embed="rId2"/>
              <a:stretch>
                <a:fillRect l="0" t="0" r="0" b="0"/>
              </a:stretch>
            </a:blipFill>
          </p:spPr>
        </p:sp>
        <p:sp>
          <p:nvSpPr>
            <p:cNvPr name="TextBox 11" id="11"/>
            <p:cNvSpPr txBox="true"/>
            <p:nvPr/>
          </p:nvSpPr>
          <p:spPr>
            <a:xfrm rot="0">
              <a:off x="0" y="-47625"/>
              <a:ext cx="15513529" cy="1275163"/>
            </a:xfrm>
            <a:prstGeom prst="rect">
              <a:avLst/>
            </a:prstGeom>
          </p:spPr>
          <p:txBody>
            <a:bodyPr anchor="t" rtlCol="false" tIns="0" lIns="0" bIns="0" rIns="0">
              <a:spAutoFit/>
            </a:bodyPr>
            <a:lstStyle/>
            <a:p>
              <a:pPr algn="ctr">
                <a:lnSpc>
                  <a:spcPts val="3979"/>
                </a:lnSpc>
              </a:pPr>
              <a:r>
                <a:rPr lang="en-US" sz="2842" b="true">
                  <a:solidFill>
                    <a:srgbClr val="1F2020"/>
                  </a:solidFill>
                  <a:latin typeface="Canva Sans Bold"/>
                  <a:ea typeface="Canva Sans Bold"/>
                  <a:cs typeface="Canva Sans Bold"/>
                  <a:sym typeface="Canva Sans Bold"/>
                </a:rPr>
                <a:t>Characteristics Equation</a:t>
              </a:r>
            </a:p>
            <a:p>
              <a:pPr algn="ctr">
                <a:lnSpc>
                  <a:spcPts val="3979"/>
                </a:lnSpc>
                <a:spcBef>
                  <a:spcPct val="0"/>
                </a:spcBef>
              </a:pPr>
              <a:r>
                <a:rPr lang="en-US" sz="2842">
                  <a:solidFill>
                    <a:srgbClr val="1F2020"/>
                  </a:solidFill>
                  <a:latin typeface="Canva Sans"/>
                  <a:ea typeface="Canva Sans"/>
                  <a:cs typeface="Canva Sans"/>
                  <a:sym typeface="Canva Sans"/>
                </a:rPr>
                <a:t>For cantilever beam with combined bending and torsional effect</a:t>
              </a:r>
            </a:p>
          </p:txBody>
        </p:sp>
      </p:grpSp>
      <p:grpSp>
        <p:nvGrpSpPr>
          <p:cNvPr name="Group 12" id="12"/>
          <p:cNvGrpSpPr/>
          <p:nvPr/>
        </p:nvGrpSpPr>
        <p:grpSpPr>
          <a:xfrm rot="0">
            <a:off x="1028700" y="6223755"/>
            <a:ext cx="8117035" cy="3034545"/>
            <a:chOff x="0" y="0"/>
            <a:chExt cx="10822713" cy="4046060"/>
          </a:xfrm>
        </p:grpSpPr>
        <p:sp>
          <p:nvSpPr>
            <p:cNvPr name="Freeform 13" id="13"/>
            <p:cNvSpPr/>
            <p:nvPr/>
          </p:nvSpPr>
          <p:spPr>
            <a:xfrm flipH="false" flipV="false" rot="0">
              <a:off x="501788" y="1000975"/>
              <a:ext cx="7760054" cy="3045084"/>
            </a:xfrm>
            <a:custGeom>
              <a:avLst/>
              <a:gdLst/>
              <a:ahLst/>
              <a:cxnLst/>
              <a:rect r="r" b="b" t="t" l="l"/>
              <a:pathLst>
                <a:path h="3045084" w="7760054">
                  <a:moveTo>
                    <a:pt x="0" y="0"/>
                  </a:moveTo>
                  <a:lnTo>
                    <a:pt x="7760054" y="0"/>
                  </a:lnTo>
                  <a:lnTo>
                    <a:pt x="7760054" y="3045085"/>
                  </a:lnTo>
                  <a:lnTo>
                    <a:pt x="0" y="3045085"/>
                  </a:lnTo>
                  <a:lnTo>
                    <a:pt x="0" y="0"/>
                  </a:lnTo>
                  <a:close/>
                </a:path>
              </a:pathLst>
            </a:custGeom>
            <a:blipFill>
              <a:blip r:embed="rId3"/>
              <a:stretch>
                <a:fillRect l="0" t="0" r="0" b="0"/>
              </a:stretch>
            </a:blipFill>
          </p:spPr>
        </p:sp>
        <p:sp>
          <p:nvSpPr>
            <p:cNvPr name="TextBox 14" id="14"/>
            <p:cNvSpPr txBox="true"/>
            <p:nvPr/>
          </p:nvSpPr>
          <p:spPr>
            <a:xfrm rot="0">
              <a:off x="0" y="-47625"/>
              <a:ext cx="10822713" cy="613256"/>
            </a:xfrm>
            <a:prstGeom prst="rect">
              <a:avLst/>
            </a:prstGeom>
          </p:spPr>
          <p:txBody>
            <a:bodyPr anchor="t" rtlCol="false" tIns="0" lIns="0" bIns="0" rIns="0">
              <a:spAutoFit/>
            </a:bodyPr>
            <a:lstStyle/>
            <a:p>
              <a:pPr algn="ctr">
                <a:lnSpc>
                  <a:spcPts val="3979"/>
                </a:lnSpc>
                <a:spcBef>
                  <a:spcPct val="0"/>
                </a:spcBef>
              </a:pPr>
              <a:r>
                <a:rPr lang="en-US" b="true" sz="2842">
                  <a:solidFill>
                    <a:srgbClr val="1F2020"/>
                  </a:solidFill>
                  <a:latin typeface="Canva Sans Bold"/>
                  <a:ea typeface="Canva Sans Bold"/>
                  <a:cs typeface="Canva Sans Bold"/>
                  <a:sym typeface="Canva Sans Bold"/>
                </a:rPr>
                <a:t>General Formula for Natural Frequencies</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2930751" y="-2706112"/>
            <a:ext cx="1386491" cy="7827416"/>
            <a:chOff x="0" y="0"/>
            <a:chExt cx="365166" cy="2061542"/>
          </a:xfrm>
        </p:grpSpPr>
        <p:sp>
          <p:nvSpPr>
            <p:cNvPr name="Freeform 6" id="6"/>
            <p:cNvSpPr/>
            <p:nvPr/>
          </p:nvSpPr>
          <p:spPr>
            <a:xfrm flipH="false" flipV="false" rot="0">
              <a:off x="0" y="0"/>
              <a:ext cx="365166" cy="2061542"/>
            </a:xfrm>
            <a:custGeom>
              <a:avLst/>
              <a:gdLst/>
              <a:ahLst/>
              <a:cxnLst/>
              <a:rect r="r" b="b" t="t" l="l"/>
              <a:pathLst>
                <a:path h="2061542" w="365166">
                  <a:moveTo>
                    <a:pt x="0" y="0"/>
                  </a:moveTo>
                  <a:lnTo>
                    <a:pt x="365166" y="0"/>
                  </a:lnTo>
                  <a:lnTo>
                    <a:pt x="365166" y="2061542"/>
                  </a:lnTo>
                  <a:lnTo>
                    <a:pt x="0" y="2061542"/>
                  </a:lnTo>
                  <a:close/>
                </a:path>
              </a:pathLst>
            </a:custGeom>
            <a:solidFill>
              <a:srgbClr val="C4B9A2">
                <a:alpha val="85882"/>
              </a:srgbClr>
            </a:solidFill>
          </p:spPr>
        </p:sp>
        <p:sp>
          <p:nvSpPr>
            <p:cNvPr name="TextBox 7" id="7"/>
            <p:cNvSpPr txBox="true"/>
            <p:nvPr/>
          </p:nvSpPr>
          <p:spPr>
            <a:xfrm>
              <a:off x="0" y="-38100"/>
              <a:ext cx="365166" cy="209964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029345" y="0"/>
            <a:ext cx="10258655" cy="10287000"/>
          </a:xfrm>
          <a:custGeom>
            <a:avLst/>
            <a:gdLst/>
            <a:ahLst/>
            <a:cxnLst/>
            <a:rect r="r" b="b" t="t" l="l"/>
            <a:pathLst>
              <a:path h="10287000" w="10258655">
                <a:moveTo>
                  <a:pt x="0" y="0"/>
                </a:moveTo>
                <a:lnTo>
                  <a:pt x="10258655" y="0"/>
                </a:lnTo>
                <a:lnTo>
                  <a:pt x="10258655" y="10287000"/>
                </a:lnTo>
                <a:lnTo>
                  <a:pt x="0" y="10287000"/>
                </a:lnTo>
                <a:lnTo>
                  <a:pt x="0" y="0"/>
                </a:lnTo>
                <a:close/>
              </a:path>
            </a:pathLst>
          </a:custGeom>
          <a:blipFill>
            <a:blip r:embed="rId2"/>
            <a:stretch>
              <a:fillRect l="0" t="0" r="-47465" b="0"/>
            </a:stretch>
          </a:blipFill>
        </p:spPr>
      </p:sp>
      <p:sp>
        <p:nvSpPr>
          <p:cNvPr name="TextBox 9" id="9"/>
          <p:cNvSpPr txBox="true"/>
          <p:nvPr/>
        </p:nvSpPr>
        <p:spPr>
          <a:xfrm rot="0">
            <a:off x="436447" y="887730"/>
            <a:ext cx="7101257"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MATLAB Code Snippets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747214" y="1859447"/>
            <a:ext cx="16230600" cy="9061432"/>
          </a:xfrm>
          <a:prstGeom prst="rect">
            <a:avLst/>
          </a:prstGeom>
        </p:spPr>
        <p:txBody>
          <a:bodyPr anchor="t" rtlCol="false" tIns="0" lIns="0" bIns="0" rIns="0">
            <a:spAutoFit/>
          </a:bodyPr>
          <a:lstStyle/>
          <a:p>
            <a:pPr algn="just">
              <a:lnSpc>
                <a:spcPts val="3835"/>
              </a:lnSpc>
            </a:pPr>
            <a:r>
              <a:rPr lang="en-US" sz="2739">
                <a:solidFill>
                  <a:srgbClr val="1F2020"/>
                </a:solidFill>
                <a:latin typeface="Alice"/>
                <a:ea typeface="Alice"/>
                <a:cs typeface="Alice"/>
                <a:sym typeface="Alice"/>
              </a:rPr>
              <a:t>The background emphasizes the importance of understanding dynamic behavior to ensure crane safety and longevity.</a:t>
            </a:r>
          </a:p>
          <a:p>
            <a:pPr algn="just" marL="591497" indent="-295749" lvl="1">
              <a:lnSpc>
                <a:spcPts val="3835"/>
              </a:lnSpc>
              <a:buFont typeface="Arial"/>
              <a:buChar char="•"/>
            </a:pPr>
            <a:r>
              <a:rPr lang="en-US" sz="2739">
                <a:solidFill>
                  <a:srgbClr val="1F2020"/>
                </a:solidFill>
                <a:latin typeface="Alice"/>
                <a:ea typeface="Alice"/>
                <a:cs typeface="Alice"/>
                <a:sym typeface="Alice"/>
              </a:rPr>
              <a:t>Importance of Cranes: Cranes are useful and frequently used equipment with wide, global application. The construction of large and tall structures is impossible without them.</a:t>
            </a:r>
          </a:p>
          <a:p>
            <a:pPr algn="just" marL="591497" indent="-295749" lvl="1">
              <a:lnSpc>
                <a:spcPts val="3835"/>
              </a:lnSpc>
              <a:buFont typeface="Arial"/>
              <a:buChar char="•"/>
            </a:pPr>
            <a:r>
              <a:rPr lang="en-US" sz="2739">
                <a:solidFill>
                  <a:srgbClr val="1F2020"/>
                </a:solidFill>
                <a:latin typeface="Alice"/>
                <a:ea typeface="Alice"/>
                <a:cs typeface="Alice"/>
                <a:sym typeface="Alice"/>
              </a:rPr>
              <a:t>Source of Dynamic Load: In most building construction, tower cranes are used to lift and move payloads. Payloads have a tendency to sway about the vertical position under excitations. This sway creates a pendulum motion, which leads to vibrations and an unwanted dynamic load on the crane body.</a:t>
            </a:r>
          </a:p>
          <a:p>
            <a:pPr algn="just" marL="591497" indent="-295749" lvl="1">
              <a:lnSpc>
                <a:spcPts val="3835"/>
              </a:lnSpc>
              <a:buFont typeface="Arial"/>
              <a:buChar char="•"/>
            </a:pPr>
            <a:r>
              <a:rPr lang="en-US" sz="2739">
                <a:solidFill>
                  <a:srgbClr val="1F2020"/>
                </a:solidFill>
                <a:latin typeface="Alice"/>
                <a:ea typeface="Alice"/>
                <a:cs typeface="Alice"/>
                <a:sym typeface="Alice"/>
              </a:rPr>
              <a:t>Consequences: This dynamic loading shortens the crane's lifetime. Factors like stress, strain, and fatigue can damage the structure and must be fully understood before a crane is designed.</a:t>
            </a:r>
          </a:p>
          <a:p>
            <a:pPr algn="just" marL="591497" indent="-295749" lvl="1">
              <a:lnSpc>
                <a:spcPts val="3835"/>
              </a:lnSpc>
              <a:buFont typeface="Arial"/>
              <a:buChar char="•"/>
            </a:pPr>
            <a:r>
              <a:rPr lang="en-US" sz="2739">
                <a:solidFill>
                  <a:srgbClr val="1F2020"/>
                </a:solidFill>
                <a:latin typeface="Alice"/>
                <a:ea typeface="Alice"/>
                <a:cs typeface="Alice"/>
                <a:sym typeface="Alice"/>
              </a:rPr>
              <a:t>Project Context: An in-depth understanding of the physical nature of the crane will assist the engineer in redesigning the structure and ensuring a safe and stable system.</a:t>
            </a:r>
          </a:p>
          <a:p>
            <a:pPr algn="just" marL="591497" indent="-295749" lvl="1">
              <a:lnSpc>
                <a:spcPts val="3835"/>
              </a:lnSpc>
              <a:buFont typeface="Arial"/>
              <a:buChar char="•"/>
            </a:pPr>
            <a:r>
              <a:rPr lang="en-US" sz="2739">
                <a:solidFill>
                  <a:srgbClr val="1F2020"/>
                </a:solidFill>
                <a:latin typeface="Alice"/>
                <a:ea typeface="Alice"/>
                <a:cs typeface="Alice"/>
                <a:sym typeface="Alice"/>
              </a:rPr>
              <a:t>Previous Limitations: Most analysis carried out on cranes to date only accounts for the simple pendulum motionof the payload, often ignoring cable flexibilities.</a:t>
            </a:r>
          </a:p>
          <a:p>
            <a:pPr algn="just" marL="591497" indent="-295749" lvl="1">
              <a:lnSpc>
                <a:spcPts val="3835"/>
              </a:lnSpc>
              <a:buFont typeface="Arial"/>
              <a:buChar char="•"/>
            </a:pPr>
            <a:r>
              <a:rPr lang="en-US" sz="2739">
                <a:solidFill>
                  <a:srgbClr val="1F2020"/>
                </a:solidFill>
                <a:latin typeface="Alice"/>
                <a:ea typeface="Alice"/>
                <a:cs typeface="Alice"/>
                <a:sym typeface="Alice"/>
              </a:rPr>
              <a:t>This Study's Approach: This project analyzed a 2-D crane while specifically taking into consideration the payload's pendulum motion, the cable flexibility, and a wide angle for pendulation.</a:t>
            </a:r>
          </a:p>
          <a:p>
            <a:pPr algn="just">
              <a:lnSpc>
                <a:spcPts val="3835"/>
              </a:lnSpc>
            </a:pPr>
          </a:p>
          <a:p>
            <a:pPr algn="just">
              <a:lnSpc>
                <a:spcPts val="3166"/>
              </a:lnSpc>
            </a:pPr>
          </a:p>
          <a:p>
            <a:pPr algn="just">
              <a:lnSpc>
                <a:spcPts val="3166"/>
              </a:lnSpc>
              <a:spcBef>
                <a:spcPct val="0"/>
              </a:spcBef>
            </a:pPr>
          </a:p>
        </p:txBody>
      </p:sp>
      <p:grpSp>
        <p:nvGrpSpPr>
          <p:cNvPr name="Group 9" id="9"/>
          <p:cNvGrpSpPr/>
          <p:nvPr/>
        </p:nvGrpSpPr>
        <p:grpSpPr>
          <a:xfrm rot="-5400000">
            <a:off x="7099782" y="-8098210"/>
            <a:ext cx="1032218" cy="17990178"/>
            <a:chOff x="0" y="0"/>
            <a:chExt cx="271860" cy="4738154"/>
          </a:xfrm>
        </p:grpSpPr>
        <p:sp>
          <p:nvSpPr>
            <p:cNvPr name="Freeform 10" id="10"/>
            <p:cNvSpPr/>
            <p:nvPr/>
          </p:nvSpPr>
          <p:spPr>
            <a:xfrm flipH="false" flipV="false" rot="0">
              <a:off x="0" y="0"/>
              <a:ext cx="271860" cy="4738154"/>
            </a:xfrm>
            <a:custGeom>
              <a:avLst/>
              <a:gdLst/>
              <a:ahLst/>
              <a:cxnLst/>
              <a:rect r="r" b="b" t="t" l="l"/>
              <a:pathLst>
                <a:path h="4738154" w="271860">
                  <a:moveTo>
                    <a:pt x="0" y="0"/>
                  </a:moveTo>
                  <a:lnTo>
                    <a:pt x="271860" y="0"/>
                  </a:lnTo>
                  <a:lnTo>
                    <a:pt x="271860" y="4738154"/>
                  </a:lnTo>
                  <a:lnTo>
                    <a:pt x="0" y="4738154"/>
                  </a:lnTo>
                  <a:close/>
                </a:path>
              </a:pathLst>
            </a:custGeom>
            <a:solidFill>
              <a:srgbClr val="C4B9A2">
                <a:alpha val="85882"/>
              </a:srgbClr>
            </a:solidFill>
          </p:spPr>
        </p:sp>
        <p:sp>
          <p:nvSpPr>
            <p:cNvPr name="TextBox 11" id="11"/>
            <p:cNvSpPr txBox="true"/>
            <p:nvPr/>
          </p:nvSpPr>
          <p:spPr>
            <a:xfrm>
              <a:off x="0" y="-38100"/>
              <a:ext cx="271860" cy="477625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605336"/>
            <a:ext cx="12708293" cy="633490"/>
          </a:xfrm>
          <a:prstGeom prst="rect">
            <a:avLst/>
          </a:prstGeom>
        </p:spPr>
        <p:txBody>
          <a:bodyPr anchor="t" rtlCol="false" tIns="0" lIns="0" bIns="0" rIns="0">
            <a:spAutoFit/>
          </a:bodyPr>
          <a:lstStyle/>
          <a:p>
            <a:pPr algn="l">
              <a:lnSpc>
                <a:spcPts val="4808"/>
              </a:lnSpc>
            </a:pPr>
            <a:r>
              <a:rPr lang="en-US" sz="4293">
                <a:solidFill>
                  <a:srgbClr val="1F2020"/>
                </a:solidFill>
                <a:latin typeface="TT Drugs"/>
                <a:ea typeface="TT Drugs"/>
                <a:cs typeface="TT Drugs"/>
                <a:sym typeface="TT Drugs"/>
              </a:rPr>
              <a:t>BACKGROUND AND PROJECT SIGNIFICANCE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3958191"/>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19151" y="2469061"/>
            <a:ext cx="9522910" cy="5701842"/>
          </a:xfrm>
          <a:custGeom>
            <a:avLst/>
            <a:gdLst/>
            <a:ahLst/>
            <a:cxnLst/>
            <a:rect r="r" b="b" t="t" l="l"/>
            <a:pathLst>
              <a:path h="5701842" w="9522910">
                <a:moveTo>
                  <a:pt x="0" y="0"/>
                </a:moveTo>
                <a:lnTo>
                  <a:pt x="9522910" y="0"/>
                </a:lnTo>
                <a:lnTo>
                  <a:pt x="9522910" y="5701843"/>
                </a:lnTo>
                <a:lnTo>
                  <a:pt x="0" y="5701843"/>
                </a:lnTo>
                <a:lnTo>
                  <a:pt x="0" y="0"/>
                </a:lnTo>
                <a:close/>
              </a:path>
            </a:pathLst>
          </a:custGeom>
          <a:blipFill>
            <a:blip r:embed="rId2"/>
            <a:stretch>
              <a:fillRect l="0" t="0" r="0" b="0"/>
            </a:stretch>
          </a:blipFill>
        </p:spPr>
      </p:sp>
      <p:sp>
        <p:nvSpPr>
          <p:cNvPr name="Freeform 12" id="12"/>
          <p:cNvSpPr/>
          <p:nvPr/>
        </p:nvSpPr>
        <p:spPr>
          <a:xfrm flipH="false" flipV="false" rot="0">
            <a:off x="11002490" y="2471888"/>
            <a:ext cx="6497566" cy="5699015"/>
          </a:xfrm>
          <a:custGeom>
            <a:avLst/>
            <a:gdLst/>
            <a:ahLst/>
            <a:cxnLst/>
            <a:rect r="r" b="b" t="t" l="l"/>
            <a:pathLst>
              <a:path h="5699015" w="6497566">
                <a:moveTo>
                  <a:pt x="0" y="0"/>
                </a:moveTo>
                <a:lnTo>
                  <a:pt x="6497566" y="0"/>
                </a:lnTo>
                <a:lnTo>
                  <a:pt x="6497566" y="5699016"/>
                </a:lnTo>
                <a:lnTo>
                  <a:pt x="0" y="5699016"/>
                </a:lnTo>
                <a:lnTo>
                  <a:pt x="0" y="0"/>
                </a:lnTo>
                <a:close/>
              </a:path>
            </a:pathLst>
          </a:custGeom>
          <a:blipFill>
            <a:blip r:embed="rId3"/>
            <a:stretch>
              <a:fillRect l="0" t="0" r="-61995" b="0"/>
            </a:stretch>
          </a:blipFill>
        </p:spPr>
      </p:sp>
      <p:sp>
        <p:nvSpPr>
          <p:cNvPr name="TextBox 13" id="13"/>
          <p:cNvSpPr txBox="true"/>
          <p:nvPr/>
        </p:nvSpPr>
        <p:spPr>
          <a:xfrm rot="0">
            <a:off x="1569742" y="1057275"/>
            <a:ext cx="5865879"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Numerical Results</a:t>
            </a:r>
          </a:p>
        </p:txBody>
      </p:sp>
      <p:sp>
        <p:nvSpPr>
          <p:cNvPr name="TextBox 14" id="14"/>
          <p:cNvSpPr txBox="true"/>
          <p:nvPr/>
        </p:nvSpPr>
        <p:spPr>
          <a:xfrm rot="0">
            <a:off x="419151" y="8466585"/>
            <a:ext cx="8336635" cy="429513"/>
          </a:xfrm>
          <a:prstGeom prst="rect">
            <a:avLst/>
          </a:prstGeom>
        </p:spPr>
        <p:txBody>
          <a:bodyPr anchor="t" rtlCol="false" tIns="0" lIns="0" bIns="0" rIns="0">
            <a:spAutoFit/>
          </a:bodyPr>
          <a:lstStyle/>
          <a:p>
            <a:pPr algn="l" marL="0" indent="0" lvl="0">
              <a:lnSpc>
                <a:spcPts val="3247"/>
              </a:lnSpc>
              <a:spcBef>
                <a:spcPct val="0"/>
              </a:spcBef>
            </a:pPr>
            <a:r>
              <a:rPr lang="en-US" sz="2899">
                <a:solidFill>
                  <a:srgbClr val="1F2020"/>
                </a:solidFill>
                <a:latin typeface="Alice"/>
                <a:ea typeface="Alice"/>
                <a:cs typeface="Alice"/>
                <a:sym typeface="Alice"/>
              </a:rPr>
              <a:t>Guessing the roots of transcendental equation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929186" y="8339714"/>
            <a:ext cx="358814" cy="1026451"/>
            <a:chOff x="0" y="0"/>
            <a:chExt cx="94503" cy="270341"/>
          </a:xfrm>
        </p:grpSpPr>
        <p:sp>
          <p:nvSpPr>
            <p:cNvPr name="Freeform 6" id="6"/>
            <p:cNvSpPr/>
            <p:nvPr/>
          </p:nvSpPr>
          <p:spPr>
            <a:xfrm flipH="false" flipV="false" rot="0">
              <a:off x="0" y="0"/>
              <a:ext cx="94503" cy="270341"/>
            </a:xfrm>
            <a:custGeom>
              <a:avLst/>
              <a:gdLst/>
              <a:ahLst/>
              <a:cxnLst/>
              <a:rect r="r" b="b" t="t" l="l"/>
              <a:pathLst>
                <a:path h="270341" w="94503">
                  <a:moveTo>
                    <a:pt x="0" y="0"/>
                  </a:moveTo>
                  <a:lnTo>
                    <a:pt x="94503" y="0"/>
                  </a:lnTo>
                  <a:lnTo>
                    <a:pt x="94503" y="270341"/>
                  </a:lnTo>
                  <a:lnTo>
                    <a:pt x="0" y="270341"/>
                  </a:lnTo>
                  <a:close/>
                </a:path>
              </a:pathLst>
            </a:custGeom>
            <a:solidFill>
              <a:srgbClr val="FFB000"/>
            </a:solidFill>
          </p:spPr>
        </p:sp>
        <p:sp>
          <p:nvSpPr>
            <p:cNvPr name="TextBox 7" id="7"/>
            <p:cNvSpPr txBox="true"/>
            <p:nvPr/>
          </p:nvSpPr>
          <p:spPr>
            <a:xfrm>
              <a:off x="0" y="-38100"/>
              <a:ext cx="94503" cy="30844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12730" y="0"/>
            <a:ext cx="3019751" cy="7353806"/>
            <a:chOff x="0" y="0"/>
            <a:chExt cx="795325" cy="1936805"/>
          </a:xfrm>
        </p:grpSpPr>
        <p:sp>
          <p:nvSpPr>
            <p:cNvPr name="Freeform 9" id="9"/>
            <p:cNvSpPr/>
            <p:nvPr/>
          </p:nvSpPr>
          <p:spPr>
            <a:xfrm flipH="false" flipV="false" rot="0">
              <a:off x="0" y="0"/>
              <a:ext cx="795325" cy="1936805"/>
            </a:xfrm>
            <a:custGeom>
              <a:avLst/>
              <a:gdLst/>
              <a:ahLst/>
              <a:cxnLst/>
              <a:rect r="r" b="b" t="t" l="l"/>
              <a:pathLst>
                <a:path h="1936805" w="795325">
                  <a:moveTo>
                    <a:pt x="0" y="0"/>
                  </a:moveTo>
                  <a:lnTo>
                    <a:pt x="795325" y="0"/>
                  </a:lnTo>
                  <a:lnTo>
                    <a:pt x="795325" y="1936805"/>
                  </a:lnTo>
                  <a:lnTo>
                    <a:pt x="0" y="1936805"/>
                  </a:lnTo>
                  <a:close/>
                </a:path>
              </a:pathLst>
            </a:custGeom>
            <a:solidFill>
              <a:srgbClr val="C4B9A2">
                <a:alpha val="42745"/>
              </a:srgbClr>
            </a:solidFill>
          </p:spPr>
        </p:sp>
        <p:sp>
          <p:nvSpPr>
            <p:cNvPr name="TextBox 10" id="10"/>
            <p:cNvSpPr txBox="true"/>
            <p:nvPr/>
          </p:nvSpPr>
          <p:spPr>
            <a:xfrm>
              <a:off x="0" y="-38100"/>
              <a:ext cx="795325" cy="197490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36545" y="7353806"/>
            <a:ext cx="3173672" cy="5531547"/>
            <a:chOff x="0" y="0"/>
            <a:chExt cx="835864" cy="1456868"/>
          </a:xfrm>
        </p:grpSpPr>
        <p:sp>
          <p:nvSpPr>
            <p:cNvPr name="Freeform 12" id="12"/>
            <p:cNvSpPr/>
            <p:nvPr/>
          </p:nvSpPr>
          <p:spPr>
            <a:xfrm flipH="false" flipV="false" rot="0">
              <a:off x="0" y="0"/>
              <a:ext cx="835864" cy="1456868"/>
            </a:xfrm>
            <a:custGeom>
              <a:avLst/>
              <a:gdLst/>
              <a:ahLst/>
              <a:cxnLst/>
              <a:rect r="r" b="b" t="t" l="l"/>
              <a:pathLst>
                <a:path h="1456868" w="835864">
                  <a:moveTo>
                    <a:pt x="0" y="0"/>
                  </a:moveTo>
                  <a:lnTo>
                    <a:pt x="835864" y="0"/>
                  </a:lnTo>
                  <a:lnTo>
                    <a:pt x="835864" y="1456868"/>
                  </a:lnTo>
                  <a:lnTo>
                    <a:pt x="0" y="1456868"/>
                  </a:lnTo>
                  <a:close/>
                </a:path>
              </a:pathLst>
            </a:custGeom>
            <a:solidFill>
              <a:srgbClr val="C4B9A2">
                <a:alpha val="33725"/>
              </a:srgbClr>
            </a:solidFill>
          </p:spPr>
        </p:sp>
        <p:sp>
          <p:nvSpPr>
            <p:cNvPr name="TextBox 13" id="13"/>
            <p:cNvSpPr txBox="true"/>
            <p:nvPr/>
          </p:nvSpPr>
          <p:spPr>
            <a:xfrm>
              <a:off x="0" y="-38100"/>
              <a:ext cx="835864" cy="149496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5400000">
            <a:off x="13731497" y="-5788211"/>
            <a:ext cx="1108604" cy="13372549"/>
            <a:chOff x="0" y="0"/>
            <a:chExt cx="291978" cy="3521988"/>
          </a:xfrm>
        </p:grpSpPr>
        <p:sp>
          <p:nvSpPr>
            <p:cNvPr name="Freeform 15" id="15"/>
            <p:cNvSpPr/>
            <p:nvPr/>
          </p:nvSpPr>
          <p:spPr>
            <a:xfrm flipH="false" flipV="false" rot="0">
              <a:off x="0" y="0"/>
              <a:ext cx="291978" cy="3521989"/>
            </a:xfrm>
            <a:custGeom>
              <a:avLst/>
              <a:gdLst/>
              <a:ahLst/>
              <a:cxnLst/>
              <a:rect r="r" b="b" t="t" l="l"/>
              <a:pathLst>
                <a:path h="3521989" w="291978">
                  <a:moveTo>
                    <a:pt x="0" y="0"/>
                  </a:moveTo>
                  <a:lnTo>
                    <a:pt x="291978" y="0"/>
                  </a:lnTo>
                  <a:lnTo>
                    <a:pt x="291978" y="3521989"/>
                  </a:lnTo>
                  <a:lnTo>
                    <a:pt x="0" y="3521989"/>
                  </a:lnTo>
                  <a:close/>
                </a:path>
              </a:pathLst>
            </a:custGeom>
            <a:solidFill>
              <a:srgbClr val="C4B9A2">
                <a:alpha val="85882"/>
              </a:srgbClr>
            </a:solidFill>
          </p:spPr>
        </p:sp>
        <p:sp>
          <p:nvSpPr>
            <p:cNvPr name="TextBox 16" id="16"/>
            <p:cNvSpPr txBox="true"/>
            <p:nvPr/>
          </p:nvSpPr>
          <p:spPr>
            <a:xfrm>
              <a:off x="0" y="-38100"/>
              <a:ext cx="291978" cy="356008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272543" y="346930"/>
            <a:ext cx="6107906" cy="9772650"/>
          </a:xfrm>
          <a:custGeom>
            <a:avLst/>
            <a:gdLst/>
            <a:ahLst/>
            <a:cxnLst/>
            <a:rect r="r" b="b" t="t" l="l"/>
            <a:pathLst>
              <a:path h="9772650" w="6107906">
                <a:moveTo>
                  <a:pt x="0" y="0"/>
                </a:moveTo>
                <a:lnTo>
                  <a:pt x="6107906" y="0"/>
                </a:lnTo>
                <a:lnTo>
                  <a:pt x="6107906" y="9772650"/>
                </a:lnTo>
                <a:lnTo>
                  <a:pt x="0" y="9772650"/>
                </a:lnTo>
                <a:lnTo>
                  <a:pt x="0" y="0"/>
                </a:lnTo>
                <a:close/>
              </a:path>
            </a:pathLst>
          </a:custGeom>
          <a:blipFill>
            <a:blip r:embed="rId2"/>
            <a:stretch>
              <a:fillRect l="0" t="0" r="0" b="0"/>
            </a:stretch>
          </a:blipFill>
        </p:spPr>
      </p:sp>
      <p:sp>
        <p:nvSpPr>
          <p:cNvPr name="TextBox 18" id="18"/>
          <p:cNvSpPr txBox="true"/>
          <p:nvPr/>
        </p:nvSpPr>
        <p:spPr>
          <a:xfrm rot="0">
            <a:off x="7954697" y="1945324"/>
            <a:ext cx="9974488" cy="1289051"/>
          </a:xfrm>
          <a:prstGeom prst="rect">
            <a:avLst/>
          </a:prstGeom>
        </p:spPr>
        <p:txBody>
          <a:bodyPr anchor="t" rtlCol="false" tIns="0" lIns="0" bIns="0" rIns="0">
            <a:spAutoFit/>
          </a:bodyPr>
          <a:lstStyle/>
          <a:p>
            <a:pPr algn="l">
              <a:lnSpc>
                <a:spcPts val="3499"/>
              </a:lnSpc>
            </a:pPr>
            <a:r>
              <a:rPr lang="en-US" sz="2499">
                <a:solidFill>
                  <a:srgbClr val="1F2020"/>
                </a:solidFill>
                <a:latin typeface="Comic Sans"/>
                <a:ea typeface="Comic Sans"/>
                <a:cs typeface="Comic Sans"/>
                <a:sym typeface="Comic Sans"/>
              </a:rPr>
              <a:t>FEA (finite element analysis) inc</a:t>
            </a:r>
            <a:r>
              <a:rPr lang="en-US" sz="2499">
                <a:solidFill>
                  <a:srgbClr val="1F2020"/>
                </a:solidFill>
                <a:latin typeface="Comic Sans"/>
                <a:ea typeface="Comic Sans"/>
                <a:cs typeface="Comic Sans"/>
                <a:sym typeface="Comic Sans"/>
              </a:rPr>
              <a:t>lu</a:t>
            </a:r>
            <a:r>
              <a:rPr lang="en-US" sz="2499">
                <a:solidFill>
                  <a:srgbClr val="1F2020"/>
                </a:solidFill>
                <a:latin typeface="Comic Sans"/>
                <a:ea typeface="Comic Sans"/>
                <a:cs typeface="Comic Sans"/>
                <a:sym typeface="Comic Sans"/>
              </a:rPr>
              <a:t>des three main steps </a:t>
            </a:r>
            <a:r>
              <a:rPr lang="en-US" sz="2499">
                <a:solidFill>
                  <a:srgbClr val="1F2020"/>
                </a:solidFill>
                <a:latin typeface="Comic Sans"/>
                <a:ea typeface="Comic Sans"/>
                <a:cs typeface="Comic Sans"/>
                <a:sym typeface="Comic Sans"/>
              </a:rPr>
              <a:t>whic</a:t>
            </a:r>
            <a:r>
              <a:rPr lang="en-US" sz="2499">
                <a:solidFill>
                  <a:srgbClr val="1F2020"/>
                </a:solidFill>
                <a:latin typeface="Comic Sans"/>
                <a:ea typeface="Comic Sans"/>
                <a:cs typeface="Comic Sans"/>
                <a:sym typeface="Comic Sans"/>
              </a:rPr>
              <a:t>h </a:t>
            </a:r>
            <a:r>
              <a:rPr lang="en-US" sz="2499">
                <a:solidFill>
                  <a:srgbClr val="1F2020"/>
                </a:solidFill>
                <a:latin typeface="Comic Sans"/>
                <a:ea typeface="Comic Sans"/>
                <a:cs typeface="Comic Sans"/>
                <a:sym typeface="Comic Sans"/>
              </a:rPr>
              <a:t>are</a:t>
            </a:r>
            <a:r>
              <a:rPr lang="en-US" sz="2499">
                <a:solidFill>
                  <a:srgbClr val="1F2020"/>
                </a:solidFill>
                <a:latin typeface="Comic Sans"/>
                <a:ea typeface="Comic Sans"/>
                <a:cs typeface="Comic Sans"/>
                <a:sym typeface="Comic Sans"/>
              </a:rPr>
              <a:t>: pre-processing, soluti</a:t>
            </a:r>
            <a:r>
              <a:rPr lang="en-US" sz="2499">
                <a:solidFill>
                  <a:srgbClr val="1F2020"/>
                </a:solidFill>
                <a:latin typeface="Comic Sans"/>
                <a:ea typeface="Comic Sans"/>
                <a:cs typeface="Comic Sans"/>
                <a:sym typeface="Comic Sans"/>
              </a:rPr>
              <a:t>o</a:t>
            </a:r>
            <a:r>
              <a:rPr lang="en-US" sz="2499">
                <a:solidFill>
                  <a:srgbClr val="1F2020"/>
                </a:solidFill>
                <a:latin typeface="Comic Sans"/>
                <a:ea typeface="Comic Sans"/>
                <a:cs typeface="Comic Sans"/>
                <a:sym typeface="Comic Sans"/>
              </a:rPr>
              <a:t>n and post-processing phase. The software </a:t>
            </a:r>
            <a:r>
              <a:rPr lang="en-US" sz="2499">
                <a:solidFill>
                  <a:srgbClr val="1F2020"/>
                </a:solidFill>
                <a:latin typeface="Comic Sans"/>
                <a:ea typeface="Comic Sans"/>
                <a:cs typeface="Comic Sans"/>
                <a:sym typeface="Comic Sans"/>
              </a:rPr>
              <a:t>use</a:t>
            </a:r>
            <a:r>
              <a:rPr lang="en-US" sz="2499">
                <a:solidFill>
                  <a:srgbClr val="1F2020"/>
                </a:solidFill>
                <a:latin typeface="Comic Sans"/>
                <a:ea typeface="Comic Sans"/>
                <a:cs typeface="Comic Sans"/>
                <a:sym typeface="Comic Sans"/>
              </a:rPr>
              <a:t>d for the purpose of this p</a:t>
            </a:r>
            <a:r>
              <a:rPr lang="en-US" sz="2499">
                <a:solidFill>
                  <a:srgbClr val="1F2020"/>
                </a:solidFill>
                <a:latin typeface="Comic Sans"/>
                <a:ea typeface="Comic Sans"/>
                <a:cs typeface="Comic Sans"/>
                <a:sym typeface="Comic Sans"/>
              </a:rPr>
              <a:t>ro</a:t>
            </a:r>
            <a:r>
              <a:rPr lang="en-US" sz="2499">
                <a:solidFill>
                  <a:srgbClr val="1F2020"/>
                </a:solidFill>
                <a:latin typeface="Comic Sans"/>
                <a:ea typeface="Comic Sans"/>
                <a:cs typeface="Comic Sans"/>
                <a:sym typeface="Comic Sans"/>
              </a:rPr>
              <a:t>ject is ANSYS Mechanical.</a:t>
            </a:r>
          </a:p>
        </p:txBody>
      </p:sp>
      <p:sp>
        <p:nvSpPr>
          <p:cNvPr name="TextBox 19" id="19"/>
          <p:cNvSpPr txBox="true"/>
          <p:nvPr/>
        </p:nvSpPr>
        <p:spPr>
          <a:xfrm rot="0">
            <a:off x="7954697" y="3948749"/>
            <a:ext cx="9974488" cy="895986"/>
          </a:xfrm>
          <a:prstGeom prst="rect">
            <a:avLst/>
          </a:prstGeom>
        </p:spPr>
        <p:txBody>
          <a:bodyPr anchor="t" rtlCol="false" tIns="0" lIns="0" bIns="0" rIns="0">
            <a:spAutoFit/>
          </a:bodyPr>
          <a:lstStyle/>
          <a:p>
            <a:pPr algn="l">
              <a:lnSpc>
                <a:spcPts val="3359"/>
              </a:lnSpc>
            </a:pPr>
            <a:r>
              <a:rPr lang="en-US" sz="2399">
                <a:solidFill>
                  <a:srgbClr val="1F2020"/>
                </a:solidFill>
                <a:latin typeface="Comic Sans"/>
                <a:ea typeface="Comic Sans"/>
                <a:cs typeface="Comic Sans"/>
                <a:sym typeface="Comic Sans"/>
              </a:rPr>
              <a:t> Ansys Workben</a:t>
            </a:r>
            <a:r>
              <a:rPr lang="en-US" sz="2399">
                <a:solidFill>
                  <a:srgbClr val="1F2020"/>
                </a:solidFill>
                <a:latin typeface="Comic Sans"/>
                <a:ea typeface="Comic Sans"/>
                <a:cs typeface="Comic Sans"/>
                <a:sym typeface="Comic Sans"/>
              </a:rPr>
              <a:t>c</a:t>
            </a:r>
            <a:r>
              <a:rPr lang="en-US" sz="2399">
                <a:solidFill>
                  <a:srgbClr val="1F2020"/>
                </a:solidFill>
                <a:latin typeface="Comic Sans"/>
                <a:ea typeface="Comic Sans"/>
                <a:cs typeface="Comic Sans"/>
                <a:sym typeface="Comic Sans"/>
              </a:rPr>
              <a:t>h sequences for the current p</a:t>
            </a:r>
            <a:r>
              <a:rPr lang="en-US" sz="2399">
                <a:solidFill>
                  <a:srgbClr val="1F2020"/>
                </a:solidFill>
                <a:latin typeface="Comic Sans"/>
                <a:ea typeface="Comic Sans"/>
                <a:cs typeface="Comic Sans"/>
                <a:sym typeface="Comic Sans"/>
              </a:rPr>
              <a:t>robl</a:t>
            </a:r>
            <a:r>
              <a:rPr lang="en-US" sz="2399">
                <a:solidFill>
                  <a:srgbClr val="1F2020"/>
                </a:solidFill>
                <a:latin typeface="Comic Sans"/>
                <a:ea typeface="Comic Sans"/>
                <a:cs typeface="Comic Sans"/>
                <a:sym typeface="Comic Sans"/>
              </a:rPr>
              <a:t>em</a:t>
            </a:r>
          </a:p>
          <a:p>
            <a:pPr algn="l">
              <a:lnSpc>
                <a:spcPts val="3919"/>
              </a:lnSpc>
            </a:pPr>
          </a:p>
        </p:txBody>
      </p:sp>
      <p:sp>
        <p:nvSpPr>
          <p:cNvPr name="TextBox 20" id="20"/>
          <p:cNvSpPr txBox="true"/>
          <p:nvPr/>
        </p:nvSpPr>
        <p:spPr>
          <a:xfrm rot="0">
            <a:off x="8553238" y="478964"/>
            <a:ext cx="6387554" cy="762000"/>
          </a:xfrm>
          <a:prstGeom prst="rect">
            <a:avLst/>
          </a:prstGeom>
        </p:spPr>
        <p:txBody>
          <a:bodyPr anchor="t" rtlCol="false" tIns="0" lIns="0" bIns="0" rIns="0">
            <a:spAutoFit/>
          </a:bodyPr>
          <a:lstStyle/>
          <a:p>
            <a:pPr algn="ctr">
              <a:lnSpc>
                <a:spcPts val="6299"/>
              </a:lnSpc>
              <a:spcBef>
                <a:spcPct val="0"/>
              </a:spcBef>
            </a:pPr>
            <a:r>
              <a:rPr lang="en-US" sz="4500">
                <a:solidFill>
                  <a:srgbClr val="1F2020"/>
                </a:solidFill>
                <a:latin typeface="Canva Sans"/>
                <a:ea typeface="Canva Sans"/>
                <a:cs typeface="Canva Sans"/>
                <a:sym typeface="Canva Sans"/>
              </a:rPr>
              <a:t>FEA IMPLEMENTATION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5143500"/>
            <a:ext cx="4730533" cy="5143500"/>
            <a:chOff x="0" y="0"/>
            <a:chExt cx="812800" cy="883756"/>
          </a:xfrm>
        </p:grpSpPr>
        <p:sp>
          <p:nvSpPr>
            <p:cNvPr name="Freeform 9" id="9"/>
            <p:cNvSpPr/>
            <p:nvPr/>
          </p:nvSpPr>
          <p:spPr>
            <a:xfrm flipH="false" flipV="false" rot="0">
              <a:off x="0" y="0"/>
              <a:ext cx="812800" cy="883756"/>
            </a:xfrm>
            <a:custGeom>
              <a:avLst/>
              <a:gdLst/>
              <a:ahLst/>
              <a:cxnLst/>
              <a:rect r="r" b="b" t="t" l="l"/>
              <a:pathLst>
                <a:path h="883756" w="812800">
                  <a:moveTo>
                    <a:pt x="0" y="0"/>
                  </a:moveTo>
                  <a:lnTo>
                    <a:pt x="812800" y="0"/>
                  </a:lnTo>
                  <a:lnTo>
                    <a:pt x="812800" y="883756"/>
                  </a:lnTo>
                  <a:lnTo>
                    <a:pt x="0" y="883756"/>
                  </a:lnTo>
                  <a:close/>
                </a:path>
              </a:pathLst>
            </a:custGeom>
            <a:solidFill>
              <a:srgbClr val="FFB000">
                <a:alpha val="78824"/>
              </a:srgbClr>
            </a:solidFill>
          </p:spPr>
        </p:sp>
        <p:sp>
          <p:nvSpPr>
            <p:cNvPr name="TextBox 10" id="10"/>
            <p:cNvSpPr txBox="true"/>
            <p:nvPr/>
          </p:nvSpPr>
          <p:spPr>
            <a:xfrm>
              <a:off x="0" y="-38100"/>
              <a:ext cx="812800" cy="92185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38131" y="2275387"/>
            <a:ext cx="5328565" cy="5531547"/>
            <a:chOff x="0" y="0"/>
            <a:chExt cx="1403408" cy="1456868"/>
          </a:xfrm>
        </p:grpSpPr>
        <p:sp>
          <p:nvSpPr>
            <p:cNvPr name="Freeform 12" id="12"/>
            <p:cNvSpPr/>
            <p:nvPr/>
          </p:nvSpPr>
          <p:spPr>
            <a:xfrm flipH="false" flipV="false" rot="0">
              <a:off x="0" y="0"/>
              <a:ext cx="1403408" cy="1456868"/>
            </a:xfrm>
            <a:custGeom>
              <a:avLst/>
              <a:gdLst/>
              <a:ahLst/>
              <a:cxnLst/>
              <a:rect r="r" b="b" t="t" l="l"/>
              <a:pathLst>
                <a:path h="1456868" w="1403408">
                  <a:moveTo>
                    <a:pt x="0" y="0"/>
                  </a:moveTo>
                  <a:lnTo>
                    <a:pt x="1403408" y="0"/>
                  </a:lnTo>
                  <a:lnTo>
                    <a:pt x="1403408" y="1456868"/>
                  </a:lnTo>
                  <a:lnTo>
                    <a:pt x="0" y="1456868"/>
                  </a:lnTo>
                  <a:close/>
                </a:path>
              </a:pathLst>
            </a:custGeom>
            <a:solidFill>
              <a:srgbClr val="C4B9A2">
                <a:alpha val="81961"/>
              </a:srgbClr>
            </a:solidFill>
          </p:spPr>
        </p:sp>
        <p:sp>
          <p:nvSpPr>
            <p:cNvPr name="TextBox 13" id="13"/>
            <p:cNvSpPr txBox="true"/>
            <p:nvPr/>
          </p:nvSpPr>
          <p:spPr>
            <a:xfrm>
              <a:off x="0" y="-38100"/>
              <a:ext cx="1403408" cy="149496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1871" y="2529903"/>
            <a:ext cx="7001085" cy="7359879"/>
          </a:xfrm>
          <a:custGeom>
            <a:avLst/>
            <a:gdLst/>
            <a:ahLst/>
            <a:cxnLst/>
            <a:rect r="r" b="b" t="t" l="l"/>
            <a:pathLst>
              <a:path h="7359879" w="7001085">
                <a:moveTo>
                  <a:pt x="0" y="0"/>
                </a:moveTo>
                <a:lnTo>
                  <a:pt x="7001086" y="0"/>
                </a:lnTo>
                <a:lnTo>
                  <a:pt x="7001086" y="7359879"/>
                </a:lnTo>
                <a:lnTo>
                  <a:pt x="0" y="7359879"/>
                </a:lnTo>
                <a:lnTo>
                  <a:pt x="0" y="0"/>
                </a:lnTo>
                <a:close/>
              </a:path>
            </a:pathLst>
          </a:custGeom>
          <a:blipFill>
            <a:blip r:embed="rId2"/>
            <a:stretch>
              <a:fillRect l="0" t="0" r="0" b="0"/>
            </a:stretch>
          </a:blipFill>
        </p:spPr>
      </p:sp>
      <p:sp>
        <p:nvSpPr>
          <p:cNvPr name="Freeform 15" id="15"/>
          <p:cNvSpPr/>
          <p:nvPr/>
        </p:nvSpPr>
        <p:spPr>
          <a:xfrm flipH="false" flipV="false" rot="0">
            <a:off x="8393404" y="5591309"/>
            <a:ext cx="8682351" cy="4247881"/>
          </a:xfrm>
          <a:custGeom>
            <a:avLst/>
            <a:gdLst/>
            <a:ahLst/>
            <a:cxnLst/>
            <a:rect r="r" b="b" t="t" l="l"/>
            <a:pathLst>
              <a:path h="4247881" w="8682351">
                <a:moveTo>
                  <a:pt x="0" y="0"/>
                </a:moveTo>
                <a:lnTo>
                  <a:pt x="8682351" y="0"/>
                </a:lnTo>
                <a:lnTo>
                  <a:pt x="8682351" y="4247882"/>
                </a:lnTo>
                <a:lnTo>
                  <a:pt x="0" y="4247882"/>
                </a:lnTo>
                <a:lnTo>
                  <a:pt x="0" y="0"/>
                </a:lnTo>
                <a:close/>
              </a:path>
            </a:pathLst>
          </a:custGeom>
          <a:blipFill>
            <a:blip r:embed="rId3"/>
            <a:stretch>
              <a:fillRect l="-4616" t="-6873" r="-5506" b="-11076"/>
            </a:stretch>
          </a:blipFill>
        </p:spPr>
      </p:sp>
      <p:sp>
        <p:nvSpPr>
          <p:cNvPr name="TextBox 16" id="16"/>
          <p:cNvSpPr txBox="true"/>
          <p:nvPr/>
        </p:nvSpPr>
        <p:spPr>
          <a:xfrm rot="0">
            <a:off x="8169038" y="1604569"/>
            <a:ext cx="9974488" cy="1198881"/>
          </a:xfrm>
          <a:prstGeom prst="rect">
            <a:avLst/>
          </a:prstGeom>
        </p:spPr>
        <p:txBody>
          <a:bodyPr anchor="t" rtlCol="false" tIns="0" lIns="0" bIns="0" rIns="0">
            <a:spAutoFit/>
          </a:bodyPr>
          <a:lstStyle/>
          <a:p>
            <a:pPr algn="l">
              <a:lnSpc>
                <a:spcPts val="3219"/>
              </a:lnSpc>
            </a:pPr>
            <a:r>
              <a:rPr lang="en-US" sz="2299">
                <a:solidFill>
                  <a:srgbClr val="1F2020"/>
                </a:solidFill>
                <a:latin typeface="Alice"/>
                <a:ea typeface="Alice"/>
                <a:cs typeface="Alice"/>
                <a:sym typeface="Alice"/>
              </a:rPr>
              <a:t>Fusion360 software was used to create the soft model of the tower crane based on the actual dimensions (LIEBHERR 154 EC H-10)</a:t>
            </a:r>
          </a:p>
          <a:p>
            <a:pPr algn="l">
              <a:lnSpc>
                <a:spcPts val="3219"/>
              </a:lnSpc>
            </a:pPr>
          </a:p>
        </p:txBody>
      </p:sp>
      <p:sp>
        <p:nvSpPr>
          <p:cNvPr name="TextBox 17" id="17"/>
          <p:cNvSpPr txBox="true"/>
          <p:nvPr/>
        </p:nvSpPr>
        <p:spPr>
          <a:xfrm rot="0">
            <a:off x="8169038" y="277640"/>
            <a:ext cx="9121058" cy="537846"/>
          </a:xfrm>
          <a:prstGeom prst="rect">
            <a:avLst/>
          </a:prstGeom>
        </p:spPr>
        <p:txBody>
          <a:bodyPr anchor="t" rtlCol="false" tIns="0" lIns="0" bIns="0" rIns="0">
            <a:spAutoFit/>
          </a:bodyPr>
          <a:lstStyle/>
          <a:p>
            <a:pPr algn="l">
              <a:lnSpc>
                <a:spcPts val="4479"/>
              </a:lnSpc>
              <a:spcBef>
                <a:spcPct val="0"/>
              </a:spcBef>
            </a:pPr>
            <a:r>
              <a:rPr lang="en-US" b="true" sz="3199">
                <a:solidFill>
                  <a:srgbClr val="1F2020"/>
                </a:solidFill>
                <a:latin typeface="Open Sans Bold"/>
                <a:ea typeface="Open Sans Bold"/>
                <a:cs typeface="Open Sans Bold"/>
                <a:sym typeface="Open Sans Bold"/>
              </a:rPr>
              <a:t>2D Model, Material Selection and Meshing</a:t>
            </a:r>
          </a:p>
        </p:txBody>
      </p:sp>
      <p:sp>
        <p:nvSpPr>
          <p:cNvPr name="TextBox 18" id="18"/>
          <p:cNvSpPr txBox="true"/>
          <p:nvPr/>
        </p:nvSpPr>
        <p:spPr>
          <a:xfrm rot="0">
            <a:off x="8169038" y="2642130"/>
            <a:ext cx="9974488" cy="2399031"/>
          </a:xfrm>
          <a:prstGeom prst="rect">
            <a:avLst/>
          </a:prstGeom>
        </p:spPr>
        <p:txBody>
          <a:bodyPr anchor="t" rtlCol="false" tIns="0" lIns="0" bIns="0" rIns="0">
            <a:spAutoFit/>
          </a:bodyPr>
          <a:lstStyle/>
          <a:p>
            <a:pPr algn="l">
              <a:lnSpc>
                <a:spcPts val="3219"/>
              </a:lnSpc>
            </a:pPr>
            <a:r>
              <a:rPr lang="en-US" sz="2299">
                <a:solidFill>
                  <a:srgbClr val="1F2020"/>
                </a:solidFill>
                <a:latin typeface="Alice"/>
                <a:ea typeface="Alice"/>
                <a:cs typeface="Alice"/>
                <a:sym typeface="Alice"/>
              </a:rPr>
              <a:t> An essential and complex pre-process step at finite element software is Meshing. Meshing system consist of points (Node) which make a grid (Mesh). At meshing step the geometry model divide into elements. Mesh contains the material and structure properties. Here, we have used automatic meshing.</a:t>
            </a:r>
          </a:p>
          <a:p>
            <a:pPr algn="l">
              <a:lnSpc>
                <a:spcPts val="321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112078"/>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172782"/>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720133" y="1140778"/>
            <a:ext cx="7834222" cy="9324599"/>
            <a:chOff x="0" y="0"/>
            <a:chExt cx="2063334" cy="2455862"/>
          </a:xfrm>
        </p:grpSpPr>
        <p:sp>
          <p:nvSpPr>
            <p:cNvPr name="Freeform 9" id="9"/>
            <p:cNvSpPr/>
            <p:nvPr/>
          </p:nvSpPr>
          <p:spPr>
            <a:xfrm flipH="false" flipV="false" rot="0">
              <a:off x="0" y="0"/>
              <a:ext cx="2063334" cy="2455862"/>
            </a:xfrm>
            <a:custGeom>
              <a:avLst/>
              <a:gdLst/>
              <a:ahLst/>
              <a:cxnLst/>
              <a:rect r="r" b="b" t="t" l="l"/>
              <a:pathLst>
                <a:path h="2455862" w="2063334">
                  <a:moveTo>
                    <a:pt x="0" y="0"/>
                  </a:moveTo>
                  <a:lnTo>
                    <a:pt x="2063334" y="0"/>
                  </a:lnTo>
                  <a:lnTo>
                    <a:pt x="2063334" y="2455862"/>
                  </a:lnTo>
                  <a:lnTo>
                    <a:pt x="0" y="2455862"/>
                  </a:lnTo>
                  <a:close/>
                </a:path>
              </a:pathLst>
            </a:custGeom>
            <a:solidFill>
              <a:srgbClr val="C4B9A2">
                <a:alpha val="47843"/>
              </a:srgbClr>
            </a:solidFill>
          </p:spPr>
        </p:sp>
        <p:sp>
          <p:nvSpPr>
            <p:cNvPr name="TextBox 10" id="10"/>
            <p:cNvSpPr txBox="true"/>
            <p:nvPr/>
          </p:nvSpPr>
          <p:spPr>
            <a:xfrm>
              <a:off x="0" y="-38100"/>
              <a:ext cx="2063334" cy="2493962"/>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8700" y="4194752"/>
            <a:ext cx="8115300" cy="2254250"/>
          </a:xfrm>
          <a:custGeom>
            <a:avLst/>
            <a:gdLst/>
            <a:ahLst/>
            <a:cxnLst/>
            <a:rect r="r" b="b" t="t" l="l"/>
            <a:pathLst>
              <a:path h="2254250" w="8115300">
                <a:moveTo>
                  <a:pt x="0" y="0"/>
                </a:moveTo>
                <a:lnTo>
                  <a:pt x="8115300" y="0"/>
                </a:lnTo>
                <a:lnTo>
                  <a:pt x="8115300" y="2254250"/>
                </a:lnTo>
                <a:lnTo>
                  <a:pt x="0" y="2254250"/>
                </a:lnTo>
                <a:lnTo>
                  <a:pt x="0" y="0"/>
                </a:lnTo>
                <a:close/>
              </a:path>
            </a:pathLst>
          </a:custGeom>
          <a:blipFill>
            <a:blip r:embed="rId2"/>
            <a:stretch>
              <a:fillRect l="0" t="0" r="0" b="0"/>
            </a:stretch>
          </a:blipFill>
        </p:spPr>
      </p:sp>
      <p:sp>
        <p:nvSpPr>
          <p:cNvPr name="Freeform 12" id="12"/>
          <p:cNvSpPr/>
          <p:nvPr/>
        </p:nvSpPr>
        <p:spPr>
          <a:xfrm flipH="false" flipV="false" rot="0">
            <a:off x="4966033" y="7566150"/>
            <a:ext cx="2099823" cy="2368134"/>
          </a:xfrm>
          <a:custGeom>
            <a:avLst/>
            <a:gdLst/>
            <a:ahLst/>
            <a:cxnLst/>
            <a:rect r="r" b="b" t="t" l="l"/>
            <a:pathLst>
              <a:path h="2368134" w="2099823">
                <a:moveTo>
                  <a:pt x="0" y="0"/>
                </a:moveTo>
                <a:lnTo>
                  <a:pt x="2099823" y="0"/>
                </a:lnTo>
                <a:lnTo>
                  <a:pt x="2099823" y="2368134"/>
                </a:lnTo>
                <a:lnTo>
                  <a:pt x="0" y="2368134"/>
                </a:lnTo>
                <a:lnTo>
                  <a:pt x="0" y="0"/>
                </a:lnTo>
                <a:close/>
              </a:path>
            </a:pathLst>
          </a:custGeom>
          <a:blipFill>
            <a:blip r:embed="rId3"/>
            <a:stretch>
              <a:fillRect l="0" t="0" r="0" b="0"/>
            </a:stretch>
          </a:blipFill>
        </p:spPr>
      </p:sp>
      <p:graphicFrame>
        <p:nvGraphicFramePr>
          <p:cNvPr name="Table 13" id="13"/>
          <p:cNvGraphicFramePr>
            <a:graphicFrameLocks noGrp="true"/>
          </p:cNvGraphicFramePr>
          <p:nvPr/>
        </p:nvGraphicFramePr>
        <p:xfrm>
          <a:off x="11111415" y="3751388"/>
          <a:ext cx="5140080" cy="4038600"/>
        </p:xfrm>
        <a:graphic>
          <a:graphicData uri="http://schemas.openxmlformats.org/drawingml/2006/table">
            <a:tbl>
              <a:tblPr/>
              <a:tblGrid>
                <a:gridCol w="2570040"/>
                <a:gridCol w="2570040"/>
              </a:tblGrid>
              <a:tr h="807720">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Mode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Frequency (Hz)</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807720">
                <a:tc>
                  <a:txBody>
                    <a:bodyPr anchor="t" rtlCol="false"/>
                    <a:lstStyle/>
                    <a:p>
                      <a:pPr algn="ctr">
                        <a:lnSpc>
                          <a:spcPts val="2659"/>
                        </a:lnSpc>
                        <a:defRPr/>
                      </a:pPr>
                      <a:r>
                        <a:rPr lang="en-US" sz="1899">
                          <a:solidFill>
                            <a:srgbClr val="000000"/>
                          </a:solidFill>
                          <a:latin typeface="Canva Sans"/>
                          <a:ea typeface="Canva Sans"/>
                          <a:cs typeface="Canva Sans"/>
                          <a:sym typeface="Canva Sans"/>
                        </a:rPr>
                        <a:t>1st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720">
                <a:tc>
                  <a:txBody>
                    <a:bodyPr anchor="t" rtlCol="false"/>
                    <a:lstStyle/>
                    <a:p>
                      <a:pPr algn="ctr">
                        <a:lnSpc>
                          <a:spcPts val="2659"/>
                        </a:lnSpc>
                        <a:defRPr/>
                      </a:pPr>
                      <a:r>
                        <a:rPr lang="en-US" sz="1899">
                          <a:solidFill>
                            <a:srgbClr val="000000"/>
                          </a:solidFill>
                          <a:latin typeface="Canva Sans"/>
                          <a:ea typeface="Canva Sans"/>
                          <a:cs typeface="Canva Sans"/>
                          <a:sym typeface="Canva Sans"/>
                        </a:rPr>
                        <a:t>2nd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0.51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720">
                <a:tc>
                  <a:txBody>
                    <a:bodyPr anchor="t" rtlCol="false"/>
                    <a:lstStyle/>
                    <a:p>
                      <a:pPr algn="ctr">
                        <a:lnSpc>
                          <a:spcPts val="2659"/>
                        </a:lnSpc>
                        <a:defRPr/>
                      </a:pPr>
                      <a:r>
                        <a:rPr lang="en-US" sz="1899">
                          <a:solidFill>
                            <a:srgbClr val="000000"/>
                          </a:solidFill>
                          <a:latin typeface="Canva Sans"/>
                          <a:ea typeface="Canva Sans"/>
                          <a:cs typeface="Canva Sans"/>
                          <a:sym typeface="Canva Sans"/>
                        </a:rPr>
                        <a:t>3rd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2.59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7720">
                <a:tc>
                  <a:txBody>
                    <a:bodyPr anchor="t" rtlCol="false"/>
                    <a:lstStyle/>
                    <a:p>
                      <a:pPr algn="ctr">
                        <a:lnSpc>
                          <a:spcPts val="2659"/>
                        </a:lnSpc>
                        <a:defRPr/>
                      </a:pPr>
                      <a:r>
                        <a:rPr lang="en-US" sz="1899">
                          <a:solidFill>
                            <a:srgbClr val="000000"/>
                          </a:solidFill>
                          <a:latin typeface="Canva Sans"/>
                          <a:ea typeface="Canva Sans"/>
                          <a:cs typeface="Canva Sans"/>
                          <a:sym typeface="Canva Sans"/>
                        </a:rPr>
                        <a:t>4th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3.21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4" id="14"/>
          <p:cNvSpPr txBox="true"/>
          <p:nvPr/>
        </p:nvSpPr>
        <p:spPr>
          <a:xfrm rot="0">
            <a:off x="551959" y="1601533"/>
            <a:ext cx="9206799" cy="1243966"/>
          </a:xfrm>
          <a:prstGeom prst="rect">
            <a:avLst/>
          </a:prstGeom>
        </p:spPr>
        <p:txBody>
          <a:bodyPr anchor="t" rtlCol="false" tIns="0" lIns="0" bIns="0" rIns="0">
            <a:spAutoFit/>
          </a:bodyPr>
          <a:lstStyle/>
          <a:p>
            <a:pPr algn="l">
              <a:lnSpc>
                <a:spcPts val="3359"/>
              </a:lnSpc>
            </a:pPr>
            <a:r>
              <a:rPr lang="en-US" sz="2399">
                <a:solidFill>
                  <a:srgbClr val="1F2020"/>
                </a:solidFill>
                <a:latin typeface="Comic Sans"/>
                <a:ea typeface="Comic Sans"/>
                <a:cs typeface="Comic Sans"/>
                <a:sym typeface="Comic Sans"/>
              </a:rPr>
              <a:t>In order to analyze the cranes be</a:t>
            </a:r>
            <a:r>
              <a:rPr lang="en-US" sz="2399">
                <a:solidFill>
                  <a:srgbClr val="1F2020"/>
                </a:solidFill>
                <a:latin typeface="Comic Sans"/>
                <a:ea typeface="Comic Sans"/>
                <a:cs typeface="Comic Sans"/>
                <a:sym typeface="Comic Sans"/>
              </a:rPr>
              <a:t>havior</a:t>
            </a:r>
            <a:r>
              <a:rPr lang="en-US" sz="2399">
                <a:solidFill>
                  <a:srgbClr val="1F2020"/>
                </a:solidFill>
                <a:latin typeface="Comic Sans"/>
                <a:ea typeface="Comic Sans"/>
                <a:cs typeface="Comic Sans"/>
                <a:sym typeface="Comic Sans"/>
              </a:rPr>
              <a:t> unde</a:t>
            </a:r>
            <a:r>
              <a:rPr lang="en-US" sz="2399">
                <a:solidFill>
                  <a:srgbClr val="1F2020"/>
                </a:solidFill>
                <a:latin typeface="Comic Sans"/>
                <a:ea typeface="Comic Sans"/>
                <a:cs typeface="Comic Sans"/>
                <a:sym typeface="Comic Sans"/>
              </a:rPr>
              <a:t>r the</a:t>
            </a:r>
            <a:r>
              <a:rPr lang="en-US" sz="2399">
                <a:solidFill>
                  <a:srgbClr val="1F2020"/>
                </a:solidFill>
                <a:latin typeface="Comic Sans"/>
                <a:ea typeface="Comic Sans"/>
                <a:cs typeface="Comic Sans"/>
                <a:sym typeface="Comic Sans"/>
              </a:rPr>
              <a:t> pendulati</a:t>
            </a:r>
            <a:r>
              <a:rPr lang="en-US" sz="2399">
                <a:solidFill>
                  <a:srgbClr val="1F2020"/>
                </a:solidFill>
                <a:latin typeface="Comic Sans"/>
                <a:ea typeface="Comic Sans"/>
                <a:cs typeface="Comic Sans"/>
                <a:sym typeface="Comic Sans"/>
              </a:rPr>
              <a:t>o</a:t>
            </a:r>
            <a:r>
              <a:rPr lang="en-US" sz="2399">
                <a:solidFill>
                  <a:srgbClr val="1F2020"/>
                </a:solidFill>
                <a:latin typeface="Comic Sans"/>
                <a:ea typeface="Comic Sans"/>
                <a:cs typeface="Comic Sans"/>
                <a:sym typeface="Comic Sans"/>
              </a:rPr>
              <a:t>n motion, six point</a:t>
            </a:r>
            <a:r>
              <a:rPr lang="en-US" sz="2399">
                <a:solidFill>
                  <a:srgbClr val="1F2020"/>
                </a:solidFill>
                <a:latin typeface="Comic Sans"/>
                <a:ea typeface="Comic Sans"/>
                <a:cs typeface="Comic Sans"/>
                <a:sym typeface="Comic Sans"/>
              </a:rPr>
              <a:t>s</a:t>
            </a:r>
            <a:r>
              <a:rPr lang="en-US" sz="2399">
                <a:solidFill>
                  <a:srgbClr val="1F2020"/>
                </a:solidFill>
                <a:latin typeface="Comic Sans"/>
                <a:ea typeface="Comic Sans"/>
                <a:cs typeface="Comic Sans"/>
                <a:sym typeface="Comic Sans"/>
              </a:rPr>
              <a:t> along the jib will be considered.</a:t>
            </a:r>
          </a:p>
          <a:p>
            <a:pPr algn="l">
              <a:lnSpc>
                <a:spcPts val="3359"/>
              </a:lnSpc>
            </a:pPr>
          </a:p>
        </p:txBody>
      </p:sp>
      <p:sp>
        <p:nvSpPr>
          <p:cNvPr name="TextBox 15" id="15"/>
          <p:cNvSpPr txBox="true"/>
          <p:nvPr/>
        </p:nvSpPr>
        <p:spPr>
          <a:xfrm rot="0">
            <a:off x="417891" y="490854"/>
            <a:ext cx="4668459" cy="537846"/>
          </a:xfrm>
          <a:prstGeom prst="rect">
            <a:avLst/>
          </a:prstGeom>
        </p:spPr>
        <p:txBody>
          <a:bodyPr anchor="t" rtlCol="false" tIns="0" lIns="0" bIns="0" rIns="0">
            <a:spAutoFit/>
          </a:bodyPr>
          <a:lstStyle/>
          <a:p>
            <a:pPr algn="l">
              <a:lnSpc>
                <a:spcPts val="4479"/>
              </a:lnSpc>
              <a:spcBef>
                <a:spcPct val="0"/>
              </a:spcBef>
            </a:pPr>
            <a:r>
              <a:rPr lang="en-US" b="true" sz="3199">
                <a:solidFill>
                  <a:srgbClr val="1F2020"/>
                </a:solidFill>
                <a:latin typeface="TT Drugs Bold"/>
                <a:ea typeface="TT Drugs Bold"/>
                <a:cs typeface="TT Drugs Bold"/>
                <a:sym typeface="TT Drugs Bold"/>
              </a:rPr>
              <a:t>Load and Constraints</a:t>
            </a:r>
          </a:p>
        </p:txBody>
      </p:sp>
      <p:sp>
        <p:nvSpPr>
          <p:cNvPr name="TextBox 16" id="16"/>
          <p:cNvSpPr txBox="true"/>
          <p:nvPr/>
        </p:nvSpPr>
        <p:spPr>
          <a:xfrm rot="0">
            <a:off x="1028700" y="3473306"/>
            <a:ext cx="6817990" cy="495301"/>
          </a:xfrm>
          <a:prstGeom prst="rect">
            <a:avLst/>
          </a:prstGeom>
        </p:spPr>
        <p:txBody>
          <a:bodyPr anchor="t" rtlCol="false" tIns="0" lIns="0" bIns="0" rIns="0">
            <a:spAutoFit/>
          </a:bodyPr>
          <a:lstStyle/>
          <a:p>
            <a:pPr algn="l">
              <a:lnSpc>
                <a:spcPts val="4199"/>
              </a:lnSpc>
              <a:spcBef>
                <a:spcPct val="0"/>
              </a:spcBef>
            </a:pPr>
            <a:r>
              <a:rPr lang="en-US" b="true" sz="2999">
                <a:solidFill>
                  <a:srgbClr val="1F2020"/>
                </a:solidFill>
                <a:latin typeface="Open Sans Bold"/>
                <a:ea typeface="Open Sans Bold"/>
                <a:cs typeface="Open Sans Bold"/>
                <a:sym typeface="Open Sans Bold"/>
              </a:rPr>
              <a:t>Payload Positions along the Jib</a:t>
            </a:r>
          </a:p>
        </p:txBody>
      </p:sp>
      <p:sp>
        <p:nvSpPr>
          <p:cNvPr name="TextBox 17" id="17"/>
          <p:cNvSpPr txBox="true"/>
          <p:nvPr/>
        </p:nvSpPr>
        <p:spPr>
          <a:xfrm rot="0">
            <a:off x="1182238" y="7518525"/>
            <a:ext cx="4668459" cy="495301"/>
          </a:xfrm>
          <a:prstGeom prst="rect">
            <a:avLst/>
          </a:prstGeom>
        </p:spPr>
        <p:txBody>
          <a:bodyPr anchor="t" rtlCol="false" tIns="0" lIns="0" bIns="0" rIns="0">
            <a:spAutoFit/>
          </a:bodyPr>
          <a:lstStyle/>
          <a:p>
            <a:pPr algn="l">
              <a:lnSpc>
                <a:spcPts val="4199"/>
              </a:lnSpc>
              <a:spcBef>
                <a:spcPct val="0"/>
              </a:spcBef>
            </a:pPr>
            <a:r>
              <a:rPr lang="en-US" b="true" sz="2999">
                <a:solidFill>
                  <a:srgbClr val="1F2020"/>
                </a:solidFill>
                <a:latin typeface="Open Sans Bold"/>
                <a:ea typeface="Open Sans Bold"/>
                <a:cs typeface="Open Sans Bold"/>
                <a:sym typeface="Open Sans Bold"/>
              </a:rPr>
              <a:t>Base Constraint</a:t>
            </a:r>
          </a:p>
        </p:txBody>
      </p:sp>
      <p:sp>
        <p:nvSpPr>
          <p:cNvPr name="TextBox 18" id="18"/>
          <p:cNvSpPr txBox="true"/>
          <p:nvPr/>
        </p:nvSpPr>
        <p:spPr>
          <a:xfrm rot="0">
            <a:off x="11111415" y="444691"/>
            <a:ext cx="4668459" cy="537846"/>
          </a:xfrm>
          <a:prstGeom prst="rect">
            <a:avLst/>
          </a:prstGeom>
        </p:spPr>
        <p:txBody>
          <a:bodyPr anchor="t" rtlCol="false" tIns="0" lIns="0" bIns="0" rIns="0">
            <a:spAutoFit/>
          </a:bodyPr>
          <a:lstStyle/>
          <a:p>
            <a:pPr algn="l" marL="0" indent="0" lvl="0">
              <a:lnSpc>
                <a:spcPts val="4479"/>
              </a:lnSpc>
              <a:spcBef>
                <a:spcPct val="0"/>
              </a:spcBef>
            </a:pPr>
            <a:r>
              <a:rPr lang="en-US" b="true" sz="3199" strike="noStrike" u="none">
                <a:solidFill>
                  <a:srgbClr val="1F2020"/>
                </a:solidFill>
                <a:latin typeface="TT Drugs Bold"/>
                <a:ea typeface="TT Drugs Bold"/>
                <a:cs typeface="TT Drugs Bold"/>
                <a:sym typeface="TT Drugs Bold"/>
              </a:rPr>
              <a:t>Solution</a:t>
            </a:r>
          </a:p>
        </p:txBody>
      </p:sp>
      <p:sp>
        <p:nvSpPr>
          <p:cNvPr name="TextBox 19" id="19"/>
          <p:cNvSpPr txBox="true"/>
          <p:nvPr/>
        </p:nvSpPr>
        <p:spPr>
          <a:xfrm rot="0">
            <a:off x="11111415" y="1611058"/>
            <a:ext cx="4668459" cy="1289051"/>
          </a:xfrm>
          <a:prstGeom prst="rect">
            <a:avLst/>
          </a:prstGeom>
        </p:spPr>
        <p:txBody>
          <a:bodyPr anchor="t" rtlCol="false" tIns="0" lIns="0" bIns="0" rIns="0">
            <a:spAutoFit/>
          </a:bodyPr>
          <a:lstStyle/>
          <a:p>
            <a:pPr algn="l">
              <a:lnSpc>
                <a:spcPts val="3499"/>
              </a:lnSpc>
            </a:pPr>
            <a:r>
              <a:rPr lang="en-US" sz="2499">
                <a:solidFill>
                  <a:srgbClr val="1F2020"/>
                </a:solidFill>
                <a:latin typeface="Comic Sans"/>
                <a:ea typeface="Comic Sans"/>
                <a:cs typeface="Comic Sans"/>
                <a:sym typeface="Comic Sans"/>
              </a:rPr>
              <a:t>First four modes of the tower crane </a:t>
            </a:r>
            <a:r>
              <a:rPr lang="en-US" sz="2499">
                <a:solidFill>
                  <a:srgbClr val="1F2020"/>
                </a:solidFill>
                <a:latin typeface="Comic Sans"/>
                <a:ea typeface="Comic Sans"/>
                <a:cs typeface="Comic Sans"/>
                <a:sym typeface="Comic Sans"/>
              </a:rPr>
              <a:t>ar</a:t>
            </a:r>
            <a:r>
              <a:rPr lang="en-US" sz="2499">
                <a:solidFill>
                  <a:srgbClr val="1F2020"/>
                </a:solidFill>
                <a:latin typeface="Comic Sans"/>
                <a:ea typeface="Comic Sans"/>
                <a:cs typeface="Comic Sans"/>
                <a:sym typeface="Comic Sans"/>
              </a:rPr>
              <a:t>e</a:t>
            </a:r>
            <a:r>
              <a:rPr lang="en-US" sz="2499">
                <a:solidFill>
                  <a:srgbClr val="1F2020"/>
                </a:solidFill>
                <a:latin typeface="Comic Sans"/>
                <a:ea typeface="Comic Sans"/>
                <a:cs typeface="Comic Sans"/>
                <a:sym typeface="Comic Sans"/>
              </a:rPr>
              <a:t> </a:t>
            </a:r>
            <a:r>
              <a:rPr lang="en-US" sz="2499">
                <a:solidFill>
                  <a:srgbClr val="1F2020"/>
                </a:solidFill>
                <a:latin typeface="Comic Sans"/>
                <a:ea typeface="Comic Sans"/>
                <a:cs typeface="Comic Sans"/>
                <a:sym typeface="Comic Sans"/>
              </a:rPr>
              <a:t>as follows:</a:t>
            </a:r>
          </a:p>
          <a:p>
            <a:pPr algn="l">
              <a:lnSpc>
                <a:spcPts val="3499"/>
              </a:lnSpc>
            </a:pPr>
          </a:p>
        </p:txBody>
      </p:sp>
      <p:grpSp>
        <p:nvGrpSpPr>
          <p:cNvPr name="Group 20" id="20"/>
          <p:cNvGrpSpPr/>
          <p:nvPr/>
        </p:nvGrpSpPr>
        <p:grpSpPr>
          <a:xfrm rot="0">
            <a:off x="10726578" y="112078"/>
            <a:ext cx="144473" cy="918586"/>
            <a:chOff x="0" y="0"/>
            <a:chExt cx="38051" cy="241932"/>
          </a:xfrm>
        </p:grpSpPr>
        <p:sp>
          <p:nvSpPr>
            <p:cNvPr name="Freeform 21" id="21"/>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22" id="22"/>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672073" y="1310186"/>
            <a:ext cx="12943854" cy="8629236"/>
          </a:xfrm>
          <a:custGeom>
            <a:avLst/>
            <a:gdLst/>
            <a:ahLst/>
            <a:cxnLst/>
            <a:rect r="r" b="b" t="t" l="l"/>
            <a:pathLst>
              <a:path h="8629236" w="12943854">
                <a:moveTo>
                  <a:pt x="0" y="0"/>
                </a:moveTo>
                <a:lnTo>
                  <a:pt x="12943854" y="0"/>
                </a:lnTo>
                <a:lnTo>
                  <a:pt x="12943854" y="8629236"/>
                </a:lnTo>
                <a:lnTo>
                  <a:pt x="0" y="8629236"/>
                </a:lnTo>
                <a:lnTo>
                  <a:pt x="0" y="0"/>
                </a:lnTo>
                <a:close/>
              </a:path>
            </a:pathLst>
          </a:custGeom>
          <a:blipFill>
            <a:blip r:embed="rId2"/>
            <a:stretch>
              <a:fillRect l="0" t="0" r="0" b="0"/>
            </a:stretch>
          </a:blipFill>
        </p:spPr>
      </p:sp>
      <p:sp>
        <p:nvSpPr>
          <p:cNvPr name="TextBox 6" id="6"/>
          <p:cNvSpPr txBox="true"/>
          <p:nvPr/>
        </p:nvSpPr>
        <p:spPr>
          <a:xfrm rot="0">
            <a:off x="712827" y="216852"/>
            <a:ext cx="6178248" cy="537846"/>
          </a:xfrm>
          <a:prstGeom prst="rect">
            <a:avLst/>
          </a:prstGeom>
        </p:spPr>
        <p:txBody>
          <a:bodyPr anchor="t" rtlCol="false" tIns="0" lIns="0" bIns="0" rIns="0">
            <a:spAutoFit/>
          </a:bodyPr>
          <a:lstStyle/>
          <a:p>
            <a:pPr algn="l">
              <a:lnSpc>
                <a:spcPts val="4479"/>
              </a:lnSpc>
              <a:spcBef>
                <a:spcPct val="0"/>
              </a:spcBef>
            </a:pPr>
            <a:r>
              <a:rPr lang="en-US" b="true" sz="3199">
                <a:solidFill>
                  <a:srgbClr val="1F2020"/>
                </a:solidFill>
                <a:latin typeface="Open Sans Bold"/>
                <a:ea typeface="Open Sans Bold"/>
                <a:cs typeface="Open Sans Bold"/>
                <a:sym typeface="Open Sans Bold"/>
              </a:rPr>
              <a:t>Modal (Flexible Dynamic)</a:t>
            </a:r>
          </a:p>
        </p:txBody>
      </p:sp>
      <p:sp>
        <p:nvSpPr>
          <p:cNvPr name="TextBox 7" id="7"/>
          <p:cNvSpPr txBox="true"/>
          <p:nvPr/>
        </p:nvSpPr>
        <p:spPr>
          <a:xfrm rot="0">
            <a:off x="6830436" y="226377"/>
            <a:ext cx="9304603" cy="511811"/>
          </a:xfrm>
          <a:prstGeom prst="rect">
            <a:avLst/>
          </a:prstGeom>
        </p:spPr>
        <p:txBody>
          <a:bodyPr anchor="t" rtlCol="false" tIns="0" lIns="0" bIns="0" rIns="0">
            <a:spAutoFit/>
          </a:bodyPr>
          <a:lstStyle/>
          <a:p>
            <a:pPr algn="l">
              <a:lnSpc>
                <a:spcPts val="4339"/>
              </a:lnSpc>
              <a:spcBef>
                <a:spcPct val="0"/>
              </a:spcBef>
            </a:pPr>
            <a:r>
              <a:rPr lang="en-US" sz="3099">
                <a:solidFill>
                  <a:srgbClr val="1F2020"/>
                </a:solidFill>
                <a:latin typeface="Open Sans"/>
                <a:ea typeface="Open Sans"/>
                <a:cs typeface="Open Sans"/>
                <a:sym typeface="Open Sans"/>
              </a:rPr>
              <a:t>Attaching the Force along the Jib at Workbench</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8616002" y="-3563008"/>
            <a:ext cx="1055996" cy="8182012"/>
            <a:chOff x="0" y="0"/>
            <a:chExt cx="278123" cy="2154933"/>
          </a:xfrm>
        </p:grpSpPr>
        <p:sp>
          <p:nvSpPr>
            <p:cNvPr name="Freeform 6" id="6"/>
            <p:cNvSpPr/>
            <p:nvPr/>
          </p:nvSpPr>
          <p:spPr>
            <a:xfrm flipH="false" flipV="false" rot="0">
              <a:off x="0" y="0"/>
              <a:ext cx="278123" cy="2154933"/>
            </a:xfrm>
            <a:custGeom>
              <a:avLst/>
              <a:gdLst/>
              <a:ahLst/>
              <a:cxnLst/>
              <a:rect r="r" b="b" t="t" l="l"/>
              <a:pathLst>
                <a:path h="2154933" w="278123">
                  <a:moveTo>
                    <a:pt x="0" y="0"/>
                  </a:moveTo>
                  <a:lnTo>
                    <a:pt x="278123" y="0"/>
                  </a:lnTo>
                  <a:lnTo>
                    <a:pt x="278123" y="2154933"/>
                  </a:lnTo>
                  <a:lnTo>
                    <a:pt x="0" y="2154933"/>
                  </a:lnTo>
                  <a:close/>
                </a:path>
              </a:pathLst>
            </a:custGeom>
            <a:solidFill>
              <a:srgbClr val="C4B9A2">
                <a:alpha val="85882"/>
              </a:srgbClr>
            </a:solidFill>
          </p:spPr>
        </p:sp>
        <p:sp>
          <p:nvSpPr>
            <p:cNvPr name="TextBox 7" id="7"/>
            <p:cNvSpPr txBox="true"/>
            <p:nvPr/>
          </p:nvSpPr>
          <p:spPr>
            <a:xfrm>
              <a:off x="0" y="-38100"/>
              <a:ext cx="278123" cy="21930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489579" y="133350"/>
            <a:ext cx="7745427" cy="771525"/>
          </a:xfrm>
          <a:prstGeom prst="rect">
            <a:avLst/>
          </a:prstGeom>
        </p:spPr>
        <p:txBody>
          <a:bodyPr anchor="t" rtlCol="false" tIns="0" lIns="0" bIns="0" rIns="0">
            <a:spAutoFit/>
          </a:bodyPr>
          <a:lstStyle/>
          <a:p>
            <a:pPr algn="l" marL="0" indent="0" lvl="0">
              <a:lnSpc>
                <a:spcPts val="6299"/>
              </a:lnSpc>
              <a:spcBef>
                <a:spcPct val="0"/>
              </a:spcBef>
            </a:pPr>
            <a:r>
              <a:rPr lang="en-US" sz="4500">
                <a:solidFill>
                  <a:srgbClr val="1F2020"/>
                </a:solidFill>
                <a:latin typeface="TT Drugs"/>
                <a:ea typeface="TT Drugs"/>
                <a:cs typeface="TT Drugs"/>
                <a:sym typeface="TT Drugs"/>
              </a:rPr>
              <a:t>Verification of Results</a:t>
            </a:r>
          </a:p>
        </p:txBody>
      </p:sp>
      <p:graphicFrame>
        <p:nvGraphicFramePr>
          <p:cNvPr name="Table 9" id="9"/>
          <p:cNvGraphicFramePr>
            <a:graphicFrameLocks noGrp="true"/>
          </p:cNvGraphicFramePr>
          <p:nvPr/>
        </p:nvGraphicFramePr>
        <p:xfrm>
          <a:off x="3798032" y="2217224"/>
          <a:ext cx="10691935" cy="6238515"/>
        </p:xfrm>
        <a:graphic>
          <a:graphicData uri="http://schemas.openxmlformats.org/drawingml/2006/table">
            <a:tbl>
              <a:tblPr/>
              <a:tblGrid>
                <a:gridCol w="2672984"/>
                <a:gridCol w="2672984"/>
                <a:gridCol w="2672984"/>
                <a:gridCol w="2672984"/>
              </a:tblGrid>
              <a:tr h="958353">
                <a:tc>
                  <a:txBody>
                    <a:bodyPr anchor="t" rtlCol="false"/>
                    <a:lstStyle/>
                    <a:p>
                      <a:pPr algn="ctr">
                        <a:lnSpc>
                          <a:spcPts val="3779"/>
                        </a:lnSpc>
                        <a:defRPr/>
                      </a:pPr>
                      <a:r>
                        <a:rPr lang="en-US" sz="2699" b="true">
                          <a:solidFill>
                            <a:srgbClr val="FFFFFF"/>
                          </a:solidFill>
                          <a:latin typeface="Canva Sans Bold"/>
                          <a:ea typeface="Canva Sans Bold"/>
                          <a:cs typeface="Canva Sans Bold"/>
                          <a:sym typeface="Canva Sans Bold"/>
                        </a:rPr>
                        <a:t>Mode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779"/>
                        </a:lnSpc>
                        <a:defRPr/>
                      </a:pPr>
                      <a:r>
                        <a:rPr lang="en-US" sz="2699" b="true">
                          <a:solidFill>
                            <a:srgbClr val="FFFFFF"/>
                          </a:solidFill>
                          <a:latin typeface="Canva Sans Bold"/>
                          <a:ea typeface="Canva Sans Bold"/>
                          <a:cs typeface="Canva Sans Bold"/>
                          <a:sym typeface="Canva Sans Bold"/>
                        </a:rPr>
                        <a:t>FEA ANSYS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779"/>
                        </a:lnSpc>
                        <a:defRPr/>
                      </a:pPr>
                      <a:r>
                        <a:rPr lang="en-US" sz="2699" b="true">
                          <a:solidFill>
                            <a:srgbClr val="FFFFFF"/>
                          </a:solidFill>
                          <a:latin typeface="Canva Sans Bold"/>
                          <a:ea typeface="Canva Sans Bold"/>
                          <a:cs typeface="Canva Sans Bold"/>
                          <a:sym typeface="Canva Sans Bold"/>
                        </a:rPr>
                        <a:t>Analytical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3779"/>
                        </a:lnSpc>
                        <a:defRPr/>
                      </a:pPr>
                      <a:r>
                        <a:rPr lang="en-US" sz="2699" b="true">
                          <a:solidFill>
                            <a:srgbClr val="FFFFFF"/>
                          </a:solidFill>
                          <a:latin typeface="Canva Sans Bold"/>
                          <a:ea typeface="Canva Sans Bold"/>
                          <a:cs typeface="Canva Sans Bold"/>
                          <a:sym typeface="Canva Sans Bold"/>
                        </a:rPr>
                        <a:t>Error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320041">
                <a:tc>
                  <a:txBody>
                    <a:bodyPr anchor="t" rtlCol="false"/>
                    <a:lstStyle/>
                    <a:p>
                      <a:pPr algn="ctr">
                        <a:lnSpc>
                          <a:spcPts val="3779"/>
                        </a:lnSpc>
                        <a:defRPr/>
                      </a:pPr>
                      <a:r>
                        <a:rPr lang="en-US" sz="2699">
                          <a:solidFill>
                            <a:srgbClr val="000000"/>
                          </a:solidFill>
                          <a:latin typeface="Canva Sans"/>
                          <a:ea typeface="Canva Sans"/>
                          <a:cs typeface="Canva Sans"/>
                          <a:sym typeface="Canva Sans"/>
                        </a:rPr>
                        <a:t>1st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9.09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0041">
                <a:tc>
                  <a:txBody>
                    <a:bodyPr anchor="t" rtlCol="false"/>
                    <a:lstStyle/>
                    <a:p>
                      <a:pPr algn="ctr">
                        <a:lnSpc>
                          <a:spcPts val="3779"/>
                        </a:lnSpc>
                        <a:defRPr/>
                      </a:pPr>
                      <a:r>
                        <a:rPr lang="en-US" sz="2699">
                          <a:solidFill>
                            <a:srgbClr val="000000"/>
                          </a:solidFill>
                          <a:latin typeface="Canva Sans"/>
                          <a:ea typeface="Canva Sans"/>
                          <a:cs typeface="Canva Sans"/>
                          <a:sym typeface="Canva Sans"/>
                        </a:rPr>
                        <a:t>2nd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0.51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0.68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25.00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0041">
                <a:tc>
                  <a:txBody>
                    <a:bodyPr anchor="t" rtlCol="false"/>
                    <a:lstStyle/>
                    <a:p>
                      <a:pPr algn="ctr">
                        <a:lnSpc>
                          <a:spcPts val="3779"/>
                        </a:lnSpc>
                        <a:defRPr/>
                      </a:pPr>
                      <a:r>
                        <a:rPr lang="en-US" sz="2699">
                          <a:solidFill>
                            <a:srgbClr val="000000"/>
                          </a:solidFill>
                          <a:latin typeface="Canva Sans"/>
                          <a:ea typeface="Canva Sans"/>
                          <a:cs typeface="Canva Sans"/>
                          <a:sym typeface="Canva Sans"/>
                        </a:rPr>
                        <a:t>3rd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2.59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3.02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14.24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0041">
                <a:tc>
                  <a:txBody>
                    <a:bodyPr anchor="t" rtlCol="false"/>
                    <a:lstStyle/>
                    <a:p>
                      <a:pPr algn="ctr">
                        <a:lnSpc>
                          <a:spcPts val="3779"/>
                        </a:lnSpc>
                        <a:defRPr/>
                      </a:pPr>
                      <a:r>
                        <a:rPr lang="en-US" sz="2699">
                          <a:solidFill>
                            <a:srgbClr val="000000"/>
                          </a:solidFill>
                          <a:latin typeface="Canva Sans"/>
                          <a:ea typeface="Canva Sans"/>
                          <a:cs typeface="Canva Sans"/>
                          <a:sym typeface="Canva Sans"/>
                        </a:rPr>
                        <a:t>4th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3.21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3.08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Canva Sans"/>
                          <a:ea typeface="Canva Sans"/>
                          <a:cs typeface="Canva Sans"/>
                          <a:sym typeface="Canva Sans"/>
                        </a:rPr>
                        <a:t>4.22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6.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383434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44531" y="1032888"/>
            <a:ext cx="7781975" cy="655320"/>
          </a:xfrm>
          <a:prstGeom prst="rect">
            <a:avLst/>
          </a:prstGeom>
        </p:spPr>
        <p:txBody>
          <a:bodyPr anchor="t" rtlCol="false" tIns="0" lIns="0" bIns="0" rIns="0">
            <a:spAutoFit/>
          </a:bodyPr>
          <a:lstStyle/>
          <a:p>
            <a:pPr algn="l" marL="0" indent="0" lvl="0">
              <a:lnSpc>
                <a:spcPts val="5040"/>
              </a:lnSpc>
              <a:spcBef>
                <a:spcPct val="0"/>
              </a:spcBef>
            </a:pPr>
            <a:r>
              <a:rPr lang="en-US" b="true" sz="4500">
                <a:solidFill>
                  <a:srgbClr val="1F2020"/>
                </a:solidFill>
                <a:latin typeface="TT Drugs Bold"/>
                <a:ea typeface="TT Drugs Bold"/>
                <a:cs typeface="TT Drugs Bold"/>
                <a:sym typeface="TT Drugs Bold"/>
              </a:rPr>
              <a:t>Slewing Motion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383434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69742" y="1057275"/>
            <a:ext cx="6309535"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Mathematical Model</a:t>
            </a:r>
          </a:p>
        </p:txBody>
      </p:sp>
      <p:sp>
        <p:nvSpPr>
          <p:cNvPr name="Freeform 12" id="12"/>
          <p:cNvSpPr/>
          <p:nvPr/>
        </p:nvSpPr>
        <p:spPr>
          <a:xfrm flipH="false" flipV="false" rot="0">
            <a:off x="1569742" y="3289178"/>
            <a:ext cx="15056163" cy="5509829"/>
          </a:xfrm>
          <a:custGeom>
            <a:avLst/>
            <a:gdLst/>
            <a:ahLst/>
            <a:cxnLst/>
            <a:rect r="r" b="b" t="t" l="l"/>
            <a:pathLst>
              <a:path h="5509829" w="15056163">
                <a:moveTo>
                  <a:pt x="0" y="0"/>
                </a:moveTo>
                <a:lnTo>
                  <a:pt x="15056164" y="0"/>
                </a:lnTo>
                <a:lnTo>
                  <a:pt x="15056164" y="5509829"/>
                </a:lnTo>
                <a:lnTo>
                  <a:pt x="0" y="5509829"/>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415190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1843607"/>
            <a:ext cx="8934444" cy="8443393"/>
          </a:xfrm>
          <a:custGeom>
            <a:avLst/>
            <a:gdLst/>
            <a:ahLst/>
            <a:cxnLst/>
            <a:rect r="r" b="b" t="t" l="l"/>
            <a:pathLst>
              <a:path h="8443393" w="8934444">
                <a:moveTo>
                  <a:pt x="0" y="0"/>
                </a:moveTo>
                <a:lnTo>
                  <a:pt x="8934444" y="0"/>
                </a:lnTo>
                <a:lnTo>
                  <a:pt x="8934444" y="8443393"/>
                </a:lnTo>
                <a:lnTo>
                  <a:pt x="0" y="8443393"/>
                </a:lnTo>
                <a:lnTo>
                  <a:pt x="0" y="0"/>
                </a:lnTo>
                <a:close/>
              </a:path>
            </a:pathLst>
          </a:custGeom>
          <a:blipFill>
            <a:blip r:embed="rId2"/>
            <a:stretch>
              <a:fillRect l="0" t="0" r="-40973" b="-4420"/>
            </a:stretch>
          </a:blipFill>
        </p:spPr>
      </p:sp>
      <p:sp>
        <p:nvSpPr>
          <p:cNvPr name="Freeform 12" id="12"/>
          <p:cNvSpPr/>
          <p:nvPr/>
        </p:nvSpPr>
        <p:spPr>
          <a:xfrm flipH="false" flipV="false" rot="0">
            <a:off x="8934444" y="1843607"/>
            <a:ext cx="9353556" cy="8426390"/>
          </a:xfrm>
          <a:custGeom>
            <a:avLst/>
            <a:gdLst/>
            <a:ahLst/>
            <a:cxnLst/>
            <a:rect r="r" b="b" t="t" l="l"/>
            <a:pathLst>
              <a:path h="8426390" w="9353556">
                <a:moveTo>
                  <a:pt x="0" y="0"/>
                </a:moveTo>
                <a:lnTo>
                  <a:pt x="9353556" y="0"/>
                </a:lnTo>
                <a:lnTo>
                  <a:pt x="9353556" y="8426389"/>
                </a:lnTo>
                <a:lnTo>
                  <a:pt x="0" y="8426389"/>
                </a:lnTo>
                <a:lnTo>
                  <a:pt x="0" y="0"/>
                </a:lnTo>
                <a:close/>
              </a:path>
            </a:pathLst>
          </a:custGeom>
          <a:blipFill>
            <a:blip r:embed="rId3"/>
            <a:stretch>
              <a:fillRect l="0" t="0" r="-30090" b="0"/>
            </a:stretch>
          </a:blipFill>
        </p:spPr>
      </p:sp>
      <p:sp>
        <p:nvSpPr>
          <p:cNvPr name="TextBox 13" id="13"/>
          <p:cNvSpPr txBox="true"/>
          <p:nvPr/>
        </p:nvSpPr>
        <p:spPr>
          <a:xfrm rot="0">
            <a:off x="1569742" y="863561"/>
            <a:ext cx="7574258"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MATLAB Code Snippets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415190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1844065"/>
            <a:ext cx="8769654" cy="8442935"/>
          </a:xfrm>
          <a:custGeom>
            <a:avLst/>
            <a:gdLst/>
            <a:ahLst/>
            <a:cxnLst/>
            <a:rect r="r" b="b" t="t" l="l"/>
            <a:pathLst>
              <a:path h="8442935" w="8769654">
                <a:moveTo>
                  <a:pt x="0" y="0"/>
                </a:moveTo>
                <a:lnTo>
                  <a:pt x="8769654" y="0"/>
                </a:lnTo>
                <a:lnTo>
                  <a:pt x="8769654" y="8442935"/>
                </a:lnTo>
                <a:lnTo>
                  <a:pt x="0" y="8442935"/>
                </a:lnTo>
                <a:lnTo>
                  <a:pt x="0" y="0"/>
                </a:lnTo>
                <a:close/>
              </a:path>
            </a:pathLst>
          </a:custGeom>
          <a:blipFill>
            <a:blip r:embed="rId2"/>
            <a:stretch>
              <a:fillRect l="0" t="0" r="-22642" b="0"/>
            </a:stretch>
          </a:blipFill>
        </p:spPr>
      </p:sp>
      <p:sp>
        <p:nvSpPr>
          <p:cNvPr name="Freeform 12" id="12"/>
          <p:cNvSpPr/>
          <p:nvPr/>
        </p:nvSpPr>
        <p:spPr>
          <a:xfrm flipH="false" flipV="false" rot="0">
            <a:off x="8769654" y="1860610"/>
            <a:ext cx="9518346" cy="8442935"/>
          </a:xfrm>
          <a:custGeom>
            <a:avLst/>
            <a:gdLst/>
            <a:ahLst/>
            <a:cxnLst/>
            <a:rect r="r" b="b" t="t" l="l"/>
            <a:pathLst>
              <a:path h="8442935" w="9518346">
                <a:moveTo>
                  <a:pt x="0" y="0"/>
                </a:moveTo>
                <a:lnTo>
                  <a:pt x="9518346" y="0"/>
                </a:lnTo>
                <a:lnTo>
                  <a:pt x="9518346" y="8442935"/>
                </a:lnTo>
                <a:lnTo>
                  <a:pt x="0" y="8442935"/>
                </a:lnTo>
                <a:lnTo>
                  <a:pt x="0" y="0"/>
                </a:lnTo>
                <a:close/>
              </a:path>
            </a:pathLst>
          </a:custGeom>
          <a:blipFill>
            <a:blip r:embed="rId3"/>
            <a:stretch>
              <a:fillRect l="0" t="0" r="-17876" b="0"/>
            </a:stretch>
          </a:blipFill>
        </p:spPr>
      </p:sp>
      <p:sp>
        <p:nvSpPr>
          <p:cNvPr name="TextBox 13" id="13"/>
          <p:cNvSpPr txBox="true"/>
          <p:nvPr/>
        </p:nvSpPr>
        <p:spPr>
          <a:xfrm rot="0">
            <a:off x="1569742" y="863561"/>
            <a:ext cx="7574258"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MATLAB Code Snippets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17318711" y="0"/>
            <a:ext cx="969289" cy="10287000"/>
            <a:chOff x="0" y="0"/>
            <a:chExt cx="255286" cy="2709333"/>
          </a:xfrm>
        </p:grpSpPr>
        <p:sp>
          <p:nvSpPr>
            <p:cNvPr name="Freeform 3" id="3"/>
            <p:cNvSpPr/>
            <p:nvPr/>
          </p:nvSpPr>
          <p:spPr>
            <a:xfrm flipH="false" flipV="false" rot="0">
              <a:off x="0" y="0"/>
              <a:ext cx="255286" cy="2709333"/>
            </a:xfrm>
            <a:custGeom>
              <a:avLst/>
              <a:gdLst/>
              <a:ahLst/>
              <a:cxnLst/>
              <a:rect r="r" b="b" t="t" l="l"/>
              <a:pathLst>
                <a:path h="2709333" w="255286">
                  <a:moveTo>
                    <a:pt x="0" y="0"/>
                  </a:moveTo>
                  <a:lnTo>
                    <a:pt x="255286" y="0"/>
                  </a:lnTo>
                  <a:lnTo>
                    <a:pt x="255286" y="2709333"/>
                  </a:lnTo>
                  <a:lnTo>
                    <a:pt x="0" y="2709333"/>
                  </a:lnTo>
                  <a:close/>
                </a:path>
              </a:pathLst>
            </a:custGeom>
            <a:solidFill>
              <a:srgbClr val="C4B9A2">
                <a:alpha val="53725"/>
              </a:srgbClr>
            </a:solidFill>
          </p:spPr>
        </p:sp>
        <p:sp>
          <p:nvSpPr>
            <p:cNvPr name="TextBox 4" id="4"/>
            <p:cNvSpPr txBox="true"/>
            <p:nvPr/>
          </p:nvSpPr>
          <p:spPr>
            <a:xfrm>
              <a:off x="0" y="-38100"/>
              <a:ext cx="255286"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968421" y="0"/>
            <a:ext cx="969289" cy="10287000"/>
            <a:chOff x="0" y="0"/>
            <a:chExt cx="255286" cy="2709333"/>
          </a:xfrm>
        </p:grpSpPr>
        <p:sp>
          <p:nvSpPr>
            <p:cNvPr name="Freeform 6" id="6"/>
            <p:cNvSpPr/>
            <p:nvPr/>
          </p:nvSpPr>
          <p:spPr>
            <a:xfrm flipH="false" flipV="false" rot="0">
              <a:off x="0" y="0"/>
              <a:ext cx="255286" cy="2709333"/>
            </a:xfrm>
            <a:custGeom>
              <a:avLst/>
              <a:gdLst/>
              <a:ahLst/>
              <a:cxnLst/>
              <a:rect r="r" b="b" t="t" l="l"/>
              <a:pathLst>
                <a:path h="2709333" w="255286">
                  <a:moveTo>
                    <a:pt x="0" y="0"/>
                  </a:moveTo>
                  <a:lnTo>
                    <a:pt x="255286" y="0"/>
                  </a:lnTo>
                  <a:lnTo>
                    <a:pt x="255286" y="2709333"/>
                  </a:lnTo>
                  <a:lnTo>
                    <a:pt x="0" y="2709333"/>
                  </a:lnTo>
                  <a:close/>
                </a:path>
              </a:pathLst>
            </a:custGeom>
            <a:solidFill>
              <a:srgbClr val="C4B9A2">
                <a:alpha val="38824"/>
              </a:srgbClr>
            </a:solidFill>
          </p:spPr>
        </p:sp>
        <p:sp>
          <p:nvSpPr>
            <p:cNvPr name="TextBox 7" id="7"/>
            <p:cNvSpPr txBox="true"/>
            <p:nvPr/>
          </p:nvSpPr>
          <p:spPr>
            <a:xfrm>
              <a:off x="0" y="-38100"/>
              <a:ext cx="255286"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18288000" cy="1028700"/>
            <a:chOff x="0" y="0"/>
            <a:chExt cx="4816593" cy="270933"/>
          </a:xfrm>
        </p:grpSpPr>
        <p:sp>
          <p:nvSpPr>
            <p:cNvPr name="Freeform 9" id="9"/>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10" id="10"/>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46920" y="1134613"/>
            <a:ext cx="14855856" cy="9492984"/>
          </a:xfrm>
          <a:prstGeom prst="rect">
            <a:avLst/>
          </a:prstGeom>
        </p:spPr>
        <p:txBody>
          <a:bodyPr anchor="t" rtlCol="false" tIns="0" lIns="0" bIns="0" rIns="0">
            <a:spAutoFit/>
          </a:bodyPr>
          <a:lstStyle/>
          <a:p>
            <a:pPr algn="l">
              <a:lnSpc>
                <a:spcPts val="3259"/>
              </a:lnSpc>
            </a:pPr>
            <a:r>
              <a:rPr lang="en-US" sz="2327">
                <a:solidFill>
                  <a:srgbClr val="1F2020"/>
                </a:solidFill>
                <a:latin typeface="Alice"/>
                <a:ea typeface="Alice"/>
                <a:cs typeface="Alice"/>
                <a:sym typeface="Alice"/>
              </a:rPr>
              <a:t>The study objectives are outlined below:</a:t>
            </a:r>
          </a:p>
          <a:p>
            <a:pPr algn="l">
              <a:lnSpc>
                <a:spcPts val="3259"/>
              </a:lnSpc>
            </a:pPr>
          </a:p>
          <a:p>
            <a:pPr algn="l" marL="502602" indent="-251301" lvl="1">
              <a:lnSpc>
                <a:spcPts val="3259"/>
              </a:lnSpc>
              <a:buAutoNum type="arabicPeriod" startAt="1"/>
            </a:pPr>
            <a:r>
              <a:rPr lang="en-US" sz="2327">
                <a:solidFill>
                  <a:srgbClr val="1F2020"/>
                </a:solidFill>
                <a:latin typeface="Alice"/>
                <a:ea typeface="Alice"/>
                <a:cs typeface="Alice"/>
                <a:sym typeface="Alice"/>
              </a:rPr>
              <a:t> Physical Modelling : Develop a comprehensive but simplified physical model of a construction tower crane that captures the essential dynamics while remaining mathematically tractable.</a:t>
            </a:r>
          </a:p>
          <a:p>
            <a:pPr algn="l">
              <a:lnSpc>
                <a:spcPts val="3259"/>
              </a:lnSpc>
            </a:pPr>
          </a:p>
          <a:p>
            <a:pPr algn="l">
              <a:lnSpc>
                <a:spcPts val="3259"/>
              </a:lnSpc>
            </a:pPr>
            <a:r>
              <a:rPr lang="en-US" sz="2327">
                <a:solidFill>
                  <a:srgbClr val="1F2020"/>
                </a:solidFill>
                <a:latin typeface="Alice"/>
                <a:ea typeface="Alice"/>
                <a:cs typeface="Alice"/>
                <a:sym typeface="Alice"/>
              </a:rPr>
              <a:t>2. Mathematical Formulation: Derive the non-simplified Pendulum Equation of motion based on the Lagrange Equation and Rayleigh’s dissipation function and solve it numerically based on the Runge-Kutta method.  </a:t>
            </a:r>
          </a:p>
          <a:p>
            <a:pPr algn="l">
              <a:lnSpc>
                <a:spcPts val="3259"/>
              </a:lnSpc>
            </a:pPr>
          </a:p>
          <a:p>
            <a:pPr algn="l">
              <a:lnSpc>
                <a:spcPts val="3259"/>
              </a:lnSpc>
            </a:pPr>
            <a:r>
              <a:rPr lang="en-US" sz="2327">
                <a:solidFill>
                  <a:srgbClr val="1F2020"/>
                </a:solidFill>
                <a:latin typeface="Alice"/>
                <a:ea typeface="Alice"/>
                <a:cs typeface="Alice"/>
                <a:sym typeface="Alice"/>
              </a:rPr>
              <a:t>3. Numerical Implementation: Through MATLAB-based numerical simulation, obtain a comprehensive understanding of:</a:t>
            </a:r>
          </a:p>
          <a:p>
            <a:pPr algn="l" marL="502602" indent="-251301" lvl="1">
              <a:lnSpc>
                <a:spcPts val="3259"/>
              </a:lnSpc>
              <a:buFont typeface="Arial"/>
              <a:buChar char="•"/>
            </a:pPr>
            <a:r>
              <a:rPr lang="en-US" sz="2327">
                <a:solidFill>
                  <a:srgbClr val="1F2020"/>
                </a:solidFill>
                <a:latin typeface="Alice"/>
                <a:ea typeface="Alice"/>
                <a:cs typeface="Alice"/>
                <a:sym typeface="Alice"/>
              </a:rPr>
              <a:t>Payload swing dynamics under realistic operational motion profiles</a:t>
            </a:r>
          </a:p>
          <a:p>
            <a:pPr algn="l" marL="502602" indent="-251301" lvl="1">
              <a:lnSpc>
                <a:spcPts val="3259"/>
              </a:lnSpc>
              <a:buFont typeface="Arial"/>
              <a:buChar char="•"/>
            </a:pPr>
            <a:r>
              <a:rPr lang="en-US" sz="2327">
                <a:solidFill>
                  <a:srgbClr val="1F2020"/>
                </a:solidFill>
                <a:latin typeface="Alice"/>
                <a:ea typeface="Alice"/>
                <a:cs typeface="Alice"/>
                <a:sym typeface="Alice"/>
              </a:rPr>
              <a:t>Natural oscillation characteristics and frequency response</a:t>
            </a:r>
          </a:p>
          <a:p>
            <a:pPr algn="l" marL="502602" indent="-251301" lvl="1">
              <a:lnSpc>
                <a:spcPts val="3259"/>
              </a:lnSpc>
              <a:buFont typeface="Arial"/>
              <a:buChar char="•"/>
            </a:pPr>
            <a:r>
              <a:rPr lang="en-US" sz="2327">
                <a:solidFill>
                  <a:srgbClr val="1F2020"/>
                </a:solidFill>
                <a:latin typeface="Alice"/>
                <a:ea typeface="Alice"/>
                <a:cs typeface="Alice"/>
                <a:sym typeface="Alice"/>
              </a:rPr>
              <a:t>Dynamic forces and rope tension variations</a:t>
            </a:r>
          </a:p>
          <a:p>
            <a:pPr algn="l" marL="502602" indent="-251301" lvl="1">
              <a:lnSpc>
                <a:spcPts val="3259"/>
              </a:lnSpc>
              <a:buFont typeface="Arial"/>
              <a:buChar char="•"/>
            </a:pPr>
            <a:r>
              <a:rPr lang="en-US" sz="2327">
                <a:solidFill>
                  <a:srgbClr val="1F2020"/>
                </a:solidFill>
                <a:latin typeface="Alice"/>
                <a:ea typeface="Alice"/>
                <a:cs typeface="Alice"/>
                <a:sym typeface="Alice"/>
              </a:rPr>
              <a:t>System stability and predictability</a:t>
            </a:r>
          </a:p>
          <a:p>
            <a:pPr algn="l">
              <a:lnSpc>
                <a:spcPts val="3259"/>
              </a:lnSpc>
            </a:pPr>
          </a:p>
          <a:p>
            <a:pPr algn="l">
              <a:lnSpc>
                <a:spcPts val="3259"/>
              </a:lnSpc>
            </a:pPr>
            <a:r>
              <a:rPr lang="en-US" sz="2327">
                <a:solidFill>
                  <a:srgbClr val="1F2020"/>
                </a:solidFill>
                <a:latin typeface="Alice"/>
                <a:ea typeface="Alice"/>
                <a:cs typeface="Alice"/>
                <a:sym typeface="Alice"/>
              </a:rPr>
              <a:t>4. Modal analysis: Employ the “System Linked by Two Coordinates” methodology to compute the lowest four natural frequencies.</a:t>
            </a:r>
          </a:p>
          <a:p>
            <a:pPr algn="l">
              <a:lnSpc>
                <a:spcPts val="3259"/>
              </a:lnSpc>
            </a:pPr>
          </a:p>
          <a:p>
            <a:pPr algn="l">
              <a:lnSpc>
                <a:spcPts val="3259"/>
              </a:lnSpc>
            </a:pPr>
            <a:r>
              <a:rPr lang="en-US" sz="2327">
                <a:solidFill>
                  <a:srgbClr val="1F2020"/>
                </a:solidFill>
                <a:latin typeface="Alice"/>
                <a:ea typeface="Alice"/>
                <a:cs typeface="Alice"/>
                <a:sym typeface="Alice"/>
              </a:rPr>
              <a:t>5. Finite Element Analysis: Creating the 2D soft model of tower crane and verification of the modal result on Ansys Workbench with mathematical model.</a:t>
            </a:r>
          </a:p>
          <a:p>
            <a:pPr algn="l">
              <a:lnSpc>
                <a:spcPts val="3259"/>
              </a:lnSpc>
            </a:pPr>
          </a:p>
          <a:p>
            <a:pPr algn="l">
              <a:lnSpc>
                <a:spcPts val="3259"/>
              </a:lnSpc>
            </a:pPr>
            <a:r>
              <a:rPr lang="en-US" sz="2327">
                <a:solidFill>
                  <a:srgbClr val="1F2020"/>
                </a:solidFill>
                <a:latin typeface="Alice"/>
                <a:ea typeface="Alice"/>
                <a:cs typeface="Alice"/>
                <a:sym typeface="Alice"/>
              </a:rPr>
              <a:t>6. Study of operational safety margins and compliance with international standards</a:t>
            </a:r>
          </a:p>
          <a:p>
            <a:pPr algn="l">
              <a:lnSpc>
                <a:spcPts val="3259"/>
              </a:lnSpc>
              <a:spcBef>
                <a:spcPct val="0"/>
              </a:spcBef>
            </a:pPr>
          </a:p>
        </p:txBody>
      </p:sp>
      <p:grpSp>
        <p:nvGrpSpPr>
          <p:cNvPr name="Group 12" id="12"/>
          <p:cNvGrpSpPr/>
          <p:nvPr/>
        </p:nvGrpSpPr>
        <p:grpSpPr>
          <a:xfrm rot="0">
            <a:off x="14618132" y="1028700"/>
            <a:ext cx="969289" cy="10287000"/>
            <a:chOff x="0" y="0"/>
            <a:chExt cx="255286" cy="2709333"/>
          </a:xfrm>
        </p:grpSpPr>
        <p:sp>
          <p:nvSpPr>
            <p:cNvPr name="Freeform 13" id="13"/>
            <p:cNvSpPr/>
            <p:nvPr/>
          </p:nvSpPr>
          <p:spPr>
            <a:xfrm flipH="false" flipV="false" rot="0">
              <a:off x="0" y="0"/>
              <a:ext cx="255286" cy="2709333"/>
            </a:xfrm>
            <a:custGeom>
              <a:avLst/>
              <a:gdLst/>
              <a:ahLst/>
              <a:cxnLst/>
              <a:rect r="r" b="b" t="t" l="l"/>
              <a:pathLst>
                <a:path h="2709333" w="255286">
                  <a:moveTo>
                    <a:pt x="0" y="0"/>
                  </a:moveTo>
                  <a:lnTo>
                    <a:pt x="255286" y="0"/>
                  </a:lnTo>
                  <a:lnTo>
                    <a:pt x="255286" y="2709333"/>
                  </a:lnTo>
                  <a:lnTo>
                    <a:pt x="0" y="2709333"/>
                  </a:lnTo>
                  <a:close/>
                </a:path>
              </a:pathLst>
            </a:custGeom>
            <a:solidFill>
              <a:srgbClr val="C4B9A2">
                <a:alpha val="10980"/>
              </a:srgbClr>
            </a:solidFill>
          </p:spPr>
        </p:sp>
        <p:sp>
          <p:nvSpPr>
            <p:cNvPr name="TextBox 14" id="14"/>
            <p:cNvSpPr txBox="true"/>
            <p:nvPr/>
          </p:nvSpPr>
          <p:spPr>
            <a:xfrm>
              <a:off x="0" y="-38100"/>
              <a:ext cx="255286" cy="274743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5400000">
            <a:off x="7948051" y="-3847650"/>
            <a:ext cx="1008308" cy="8744392"/>
            <a:chOff x="0" y="0"/>
            <a:chExt cx="265563" cy="2303050"/>
          </a:xfrm>
        </p:grpSpPr>
        <p:sp>
          <p:nvSpPr>
            <p:cNvPr name="Freeform 16" id="16"/>
            <p:cNvSpPr/>
            <p:nvPr/>
          </p:nvSpPr>
          <p:spPr>
            <a:xfrm flipH="false" flipV="false" rot="0">
              <a:off x="0" y="0"/>
              <a:ext cx="265563" cy="2303050"/>
            </a:xfrm>
            <a:custGeom>
              <a:avLst/>
              <a:gdLst/>
              <a:ahLst/>
              <a:cxnLst/>
              <a:rect r="r" b="b" t="t" l="l"/>
              <a:pathLst>
                <a:path h="2303050" w="265563">
                  <a:moveTo>
                    <a:pt x="0" y="0"/>
                  </a:moveTo>
                  <a:lnTo>
                    <a:pt x="265563" y="0"/>
                  </a:lnTo>
                  <a:lnTo>
                    <a:pt x="265563" y="2303050"/>
                  </a:lnTo>
                  <a:lnTo>
                    <a:pt x="0" y="2303050"/>
                  </a:lnTo>
                  <a:close/>
                </a:path>
              </a:pathLst>
            </a:custGeom>
            <a:solidFill>
              <a:srgbClr val="C4B9A2">
                <a:alpha val="85882"/>
              </a:srgbClr>
            </a:solidFill>
          </p:spPr>
        </p:sp>
        <p:sp>
          <p:nvSpPr>
            <p:cNvPr name="TextBox 17" id="17"/>
            <p:cNvSpPr txBox="true"/>
            <p:nvPr/>
          </p:nvSpPr>
          <p:spPr>
            <a:xfrm>
              <a:off x="0" y="-38100"/>
              <a:ext cx="265563" cy="23411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341647" y="200977"/>
            <a:ext cx="8665865" cy="655320"/>
          </a:xfrm>
          <a:prstGeom prst="rect">
            <a:avLst/>
          </a:prstGeom>
        </p:spPr>
        <p:txBody>
          <a:bodyPr anchor="t" rtlCol="false" tIns="0" lIns="0" bIns="0" rIns="0">
            <a:spAutoFit/>
          </a:bodyPr>
          <a:lstStyle/>
          <a:p>
            <a:pPr algn="l">
              <a:lnSpc>
                <a:spcPts val="5040"/>
              </a:lnSpc>
            </a:pPr>
            <a:r>
              <a:rPr lang="en-US" sz="4500">
                <a:solidFill>
                  <a:srgbClr val="1F2020"/>
                </a:solidFill>
                <a:latin typeface="TT Drugs"/>
                <a:ea typeface="TT Drugs"/>
                <a:cs typeface="TT Drugs"/>
                <a:sym typeface="TT Drugs"/>
              </a:rPr>
              <a:t>CORE PROJECT OBJECTIVES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415190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1860610"/>
            <a:ext cx="8905749" cy="8426390"/>
          </a:xfrm>
          <a:custGeom>
            <a:avLst/>
            <a:gdLst/>
            <a:ahLst/>
            <a:cxnLst/>
            <a:rect r="r" b="b" t="t" l="l"/>
            <a:pathLst>
              <a:path h="8426390" w="8905749">
                <a:moveTo>
                  <a:pt x="0" y="0"/>
                </a:moveTo>
                <a:lnTo>
                  <a:pt x="8905749" y="0"/>
                </a:lnTo>
                <a:lnTo>
                  <a:pt x="8905749" y="8426390"/>
                </a:lnTo>
                <a:lnTo>
                  <a:pt x="0" y="8426390"/>
                </a:lnTo>
                <a:lnTo>
                  <a:pt x="0" y="0"/>
                </a:lnTo>
                <a:close/>
              </a:path>
            </a:pathLst>
          </a:custGeom>
          <a:blipFill>
            <a:blip r:embed="rId2"/>
            <a:stretch>
              <a:fillRect l="0" t="0" r="-23682" b="0"/>
            </a:stretch>
          </a:blipFill>
        </p:spPr>
      </p:sp>
      <p:sp>
        <p:nvSpPr>
          <p:cNvPr name="Freeform 12" id="12"/>
          <p:cNvSpPr/>
          <p:nvPr/>
        </p:nvSpPr>
        <p:spPr>
          <a:xfrm flipH="false" flipV="false" rot="0">
            <a:off x="8905749" y="1860610"/>
            <a:ext cx="9382251" cy="8426390"/>
          </a:xfrm>
          <a:custGeom>
            <a:avLst/>
            <a:gdLst/>
            <a:ahLst/>
            <a:cxnLst/>
            <a:rect r="r" b="b" t="t" l="l"/>
            <a:pathLst>
              <a:path h="8426390" w="9382251">
                <a:moveTo>
                  <a:pt x="0" y="0"/>
                </a:moveTo>
                <a:lnTo>
                  <a:pt x="9382251" y="0"/>
                </a:lnTo>
                <a:lnTo>
                  <a:pt x="9382251" y="8426390"/>
                </a:lnTo>
                <a:lnTo>
                  <a:pt x="0" y="8426390"/>
                </a:lnTo>
                <a:lnTo>
                  <a:pt x="0" y="0"/>
                </a:lnTo>
                <a:close/>
              </a:path>
            </a:pathLst>
          </a:custGeom>
          <a:blipFill>
            <a:blip r:embed="rId3"/>
            <a:stretch>
              <a:fillRect l="0" t="0" r="-27392" b="0"/>
            </a:stretch>
          </a:blipFill>
        </p:spPr>
      </p:sp>
      <p:sp>
        <p:nvSpPr>
          <p:cNvPr name="TextBox 13" id="13"/>
          <p:cNvSpPr txBox="true"/>
          <p:nvPr/>
        </p:nvSpPr>
        <p:spPr>
          <a:xfrm rot="0">
            <a:off x="1569742" y="863561"/>
            <a:ext cx="7574258"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MATLAB Code Snippets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18143527" y="8339714"/>
            <a:ext cx="144473" cy="918586"/>
            <a:chOff x="0" y="0"/>
            <a:chExt cx="38051" cy="241932"/>
          </a:xfrm>
        </p:grpSpPr>
        <p:sp>
          <p:nvSpPr>
            <p:cNvPr name="Freeform 3" id="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4" id="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4348696" y="-4318886"/>
            <a:ext cx="1663820" cy="10361211"/>
            <a:chOff x="0" y="0"/>
            <a:chExt cx="438208" cy="2728879"/>
          </a:xfrm>
        </p:grpSpPr>
        <p:sp>
          <p:nvSpPr>
            <p:cNvPr name="Freeform 6" id="6"/>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7" id="7"/>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1693629"/>
            <a:ext cx="18288000" cy="8987358"/>
          </a:xfrm>
          <a:custGeom>
            <a:avLst/>
            <a:gdLst/>
            <a:ahLst/>
            <a:cxnLst/>
            <a:rect r="r" b="b" t="t" l="l"/>
            <a:pathLst>
              <a:path h="8987358" w="18288000">
                <a:moveTo>
                  <a:pt x="0" y="0"/>
                </a:moveTo>
                <a:lnTo>
                  <a:pt x="18288000" y="0"/>
                </a:lnTo>
                <a:lnTo>
                  <a:pt x="18288000" y="8987358"/>
                </a:lnTo>
                <a:lnTo>
                  <a:pt x="0" y="8987358"/>
                </a:lnTo>
                <a:lnTo>
                  <a:pt x="0" y="0"/>
                </a:lnTo>
                <a:close/>
              </a:path>
            </a:pathLst>
          </a:custGeom>
          <a:blipFill>
            <a:blip r:embed="rId2"/>
            <a:stretch>
              <a:fillRect l="0" t="-11662" r="0" b="0"/>
            </a:stretch>
          </a:blipFill>
        </p:spPr>
      </p:sp>
      <p:sp>
        <p:nvSpPr>
          <p:cNvPr name="TextBox 9" id="9"/>
          <p:cNvSpPr txBox="true"/>
          <p:nvPr/>
        </p:nvSpPr>
        <p:spPr>
          <a:xfrm rot="0">
            <a:off x="2169859" y="548347"/>
            <a:ext cx="6021493"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Numerical Result</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23705" y="1840679"/>
            <a:ext cx="16230600" cy="8905876"/>
          </a:xfrm>
          <a:prstGeom prst="rect">
            <a:avLst/>
          </a:prstGeom>
        </p:spPr>
        <p:txBody>
          <a:bodyPr anchor="t" rtlCol="false" tIns="0" lIns="0" bIns="0" rIns="0">
            <a:spAutoFit/>
          </a:bodyPr>
          <a:lstStyle/>
          <a:p>
            <a:pPr algn="l">
              <a:lnSpc>
                <a:spcPts val="3914"/>
              </a:lnSpc>
            </a:pPr>
            <a:r>
              <a:rPr lang="en-US" sz="2699">
                <a:solidFill>
                  <a:srgbClr val="1F2020"/>
                </a:solidFill>
                <a:latin typeface="Alice Bold"/>
                <a:ea typeface="Alice Bold"/>
                <a:cs typeface="Alice Bold"/>
                <a:sym typeface="Alice Bold"/>
              </a:rPr>
              <a:t>Case 1: Rope Failure</a:t>
            </a:r>
          </a:p>
          <a:p>
            <a:pPr algn="l">
              <a:lnSpc>
                <a:spcPts val="3914"/>
              </a:lnSpc>
            </a:pPr>
            <a:r>
              <a:rPr lang="en-US" sz="2699">
                <a:solidFill>
                  <a:srgbClr val="1F2020"/>
                </a:solidFill>
                <a:latin typeface="Alice"/>
                <a:ea typeface="Alice"/>
                <a:cs typeface="Alice"/>
                <a:sym typeface="Alice"/>
              </a:rPr>
              <a:t>If rope fails:</a:t>
            </a:r>
          </a:p>
          <a:p>
            <a:pPr algn="l" marL="582924" indent="-291462" lvl="1">
              <a:lnSpc>
                <a:spcPts val="3914"/>
              </a:lnSpc>
              <a:buFont typeface="Arial"/>
              <a:buChar char="•"/>
            </a:pPr>
            <a:r>
              <a:rPr lang="en-US" sz="2699">
                <a:solidFill>
                  <a:srgbClr val="1F2020"/>
                </a:solidFill>
                <a:latin typeface="Alice"/>
                <a:ea typeface="Alice"/>
                <a:cs typeface="Alice"/>
                <a:sym typeface="Alice"/>
              </a:rPr>
              <a:t>Payload falls vertically</a:t>
            </a:r>
          </a:p>
          <a:p>
            <a:pPr algn="l" marL="582924" indent="-291462" lvl="1">
              <a:lnSpc>
                <a:spcPts val="3914"/>
              </a:lnSpc>
              <a:buFont typeface="Arial"/>
              <a:buChar char="•"/>
            </a:pPr>
            <a:r>
              <a:rPr lang="en-US" sz="2699">
                <a:solidFill>
                  <a:srgbClr val="1F2020"/>
                </a:solidFill>
                <a:latin typeface="Alice"/>
                <a:ea typeface="Alice"/>
                <a:cs typeface="Alice"/>
                <a:sym typeface="Alice"/>
              </a:rPr>
              <a:t>No swing dynamics—straight vertical drop</a:t>
            </a:r>
          </a:p>
          <a:p>
            <a:pPr algn="l" marL="582924" indent="-291462" lvl="1">
              <a:lnSpc>
                <a:spcPts val="3914"/>
              </a:lnSpc>
              <a:buFont typeface="Arial"/>
              <a:buChar char="•"/>
            </a:pPr>
            <a:r>
              <a:rPr lang="en-US" sz="2699">
                <a:solidFill>
                  <a:srgbClr val="1F2020"/>
                </a:solidFill>
                <a:latin typeface="Alice"/>
                <a:ea typeface="Alice"/>
                <a:cs typeface="Alice"/>
                <a:sym typeface="Alice"/>
              </a:rPr>
              <a:t>Impact on ground/structure below</a:t>
            </a:r>
          </a:p>
          <a:p>
            <a:pPr algn="l" marL="582924" indent="-291462" lvl="1">
              <a:lnSpc>
                <a:spcPts val="3914"/>
              </a:lnSpc>
              <a:buFont typeface="Arial"/>
              <a:buChar char="•"/>
            </a:pPr>
            <a:r>
              <a:rPr lang="en-US" sz="2699">
                <a:solidFill>
                  <a:srgbClr val="1F2020"/>
                </a:solidFill>
                <a:latin typeface="Alice"/>
                <a:ea typeface="Alice"/>
                <a:cs typeface="Alice"/>
                <a:sym typeface="Alice"/>
              </a:rPr>
              <a:t>Mitigation: Multiple independent rope paths; safety hooks; personnel exclusion zone</a:t>
            </a:r>
          </a:p>
          <a:p>
            <a:pPr algn="l">
              <a:lnSpc>
                <a:spcPts val="3914"/>
              </a:lnSpc>
            </a:pPr>
            <a:r>
              <a:rPr lang="en-US" sz="2699">
                <a:solidFill>
                  <a:srgbClr val="1F2020"/>
                </a:solidFill>
                <a:latin typeface="Alice Bold"/>
                <a:ea typeface="Alice Bold"/>
                <a:cs typeface="Alice Bold"/>
                <a:sym typeface="Alice Bold"/>
              </a:rPr>
              <a:t>Case 2: Trolley Loss of Power</a:t>
            </a:r>
          </a:p>
          <a:p>
            <a:pPr algn="l">
              <a:lnSpc>
                <a:spcPts val="3914"/>
              </a:lnSpc>
            </a:pPr>
            <a:r>
              <a:rPr lang="en-US" sz="2699">
                <a:solidFill>
                  <a:srgbClr val="1F2020"/>
                </a:solidFill>
                <a:latin typeface="Alice"/>
                <a:ea typeface="Alice"/>
                <a:cs typeface="Alice"/>
                <a:sym typeface="Alice"/>
              </a:rPr>
              <a:t>If trolley motor fails during motion:</a:t>
            </a:r>
          </a:p>
          <a:p>
            <a:pPr algn="l" marL="582924" indent="-291462" lvl="1">
              <a:lnSpc>
                <a:spcPts val="3914"/>
              </a:lnSpc>
              <a:buFont typeface="Arial"/>
              <a:buChar char="•"/>
            </a:pPr>
            <a:r>
              <a:rPr lang="en-US" sz="2699">
                <a:solidFill>
                  <a:srgbClr val="1F2020"/>
                </a:solidFill>
                <a:latin typeface="Alice"/>
                <a:ea typeface="Alice"/>
                <a:cs typeface="Alice"/>
                <a:sym typeface="Alice"/>
              </a:rPr>
              <a:t>Trolley coasts (gradually decelerates due to friction)</a:t>
            </a:r>
          </a:p>
          <a:p>
            <a:pPr algn="l" marL="582924" indent="-291462" lvl="1">
              <a:lnSpc>
                <a:spcPts val="3914"/>
              </a:lnSpc>
              <a:buFont typeface="Arial"/>
              <a:buChar char="•"/>
            </a:pPr>
            <a:r>
              <a:rPr lang="en-US" sz="2699">
                <a:solidFill>
                  <a:srgbClr val="1F2020"/>
                </a:solidFill>
                <a:latin typeface="Alice"/>
                <a:ea typeface="Alice"/>
                <a:cs typeface="Alice"/>
                <a:sym typeface="Alice"/>
              </a:rPr>
              <a:t>Very rapid deceleration (&gt; 0.5 g) → excessive swing (θ &gt; 20°)</a:t>
            </a:r>
          </a:p>
          <a:p>
            <a:pPr algn="l" marL="582924" indent="-291462" lvl="1">
              <a:lnSpc>
                <a:spcPts val="3914"/>
              </a:lnSpc>
              <a:buFont typeface="Arial"/>
              <a:buChar char="•"/>
            </a:pPr>
            <a:r>
              <a:rPr lang="en-US" sz="2699">
                <a:solidFill>
                  <a:srgbClr val="1F2020"/>
                </a:solidFill>
                <a:latin typeface="Alice"/>
                <a:ea typeface="Alice"/>
                <a:cs typeface="Alice"/>
                <a:sym typeface="Alice"/>
              </a:rPr>
              <a:t>Mitigation: Emergency brakes with controlled deceleration rates</a:t>
            </a:r>
          </a:p>
          <a:p>
            <a:pPr algn="l">
              <a:lnSpc>
                <a:spcPts val="3914"/>
              </a:lnSpc>
            </a:pPr>
            <a:r>
              <a:rPr lang="en-US" sz="2699">
                <a:solidFill>
                  <a:srgbClr val="1F2020"/>
                </a:solidFill>
                <a:latin typeface="Alice Bold"/>
                <a:ea typeface="Alice Bold"/>
                <a:cs typeface="Alice Bold"/>
                <a:sym typeface="Alice Bold"/>
              </a:rPr>
              <a:t>Case 3: Extreme Wind</a:t>
            </a:r>
          </a:p>
          <a:p>
            <a:pPr algn="l">
              <a:lnSpc>
                <a:spcPts val="3914"/>
              </a:lnSpc>
            </a:pPr>
            <a:r>
              <a:rPr lang="en-US" sz="2699">
                <a:solidFill>
                  <a:srgbClr val="1F2020"/>
                </a:solidFill>
                <a:latin typeface="Alice"/>
                <a:ea typeface="Alice"/>
                <a:cs typeface="Alice"/>
                <a:sym typeface="Alice"/>
              </a:rPr>
              <a:t>If wind gust hits suspended load:</a:t>
            </a:r>
          </a:p>
          <a:p>
            <a:pPr algn="l" marL="582924" indent="-291462" lvl="1">
              <a:lnSpc>
                <a:spcPts val="3914"/>
              </a:lnSpc>
              <a:buFont typeface="Arial"/>
              <a:buChar char="•"/>
            </a:pPr>
            <a:r>
              <a:rPr lang="en-US" sz="2699">
                <a:solidFill>
                  <a:srgbClr val="1F2020"/>
                </a:solidFill>
                <a:latin typeface="Alice"/>
                <a:ea typeface="Alice"/>
                <a:cs typeface="Alice"/>
                <a:sym typeface="Alice"/>
              </a:rPr>
              <a:t>Adds lateral force to payload</a:t>
            </a:r>
          </a:p>
          <a:p>
            <a:pPr algn="l" marL="582924" indent="-291462" lvl="1">
              <a:lnSpc>
                <a:spcPts val="3914"/>
              </a:lnSpc>
              <a:buFont typeface="Arial"/>
              <a:buChar char="•"/>
            </a:pPr>
            <a:r>
              <a:rPr lang="en-US" sz="2699">
                <a:solidFill>
                  <a:srgbClr val="1F2020"/>
                </a:solidFill>
                <a:latin typeface="Alice"/>
                <a:ea typeface="Alice"/>
                <a:cs typeface="Alice"/>
                <a:sym typeface="Alice"/>
              </a:rPr>
              <a:t>Can cause large swing angles (&gt; 30°)</a:t>
            </a:r>
          </a:p>
          <a:p>
            <a:pPr algn="l" marL="582924" indent="-291462" lvl="1">
              <a:lnSpc>
                <a:spcPts val="3914"/>
              </a:lnSpc>
              <a:buFont typeface="Arial"/>
              <a:buChar char="•"/>
            </a:pPr>
            <a:r>
              <a:rPr lang="en-US" sz="2699">
                <a:solidFill>
                  <a:srgbClr val="1F2020"/>
                </a:solidFill>
                <a:latin typeface="Alice"/>
                <a:ea typeface="Alice"/>
                <a:cs typeface="Alice"/>
                <a:sym typeface="Alice"/>
              </a:rPr>
              <a:t>Mitigation: Wind speed limits; load distribution; aerodynamic shielding</a:t>
            </a:r>
          </a:p>
          <a:p>
            <a:pPr algn="l">
              <a:lnSpc>
                <a:spcPts val="3914"/>
              </a:lnSpc>
            </a:pPr>
          </a:p>
          <a:p>
            <a:pPr algn="l">
              <a:lnSpc>
                <a:spcPts val="3914"/>
              </a:lnSpc>
            </a:pPr>
          </a:p>
        </p:txBody>
      </p:sp>
      <p:grpSp>
        <p:nvGrpSpPr>
          <p:cNvPr name="Group 9" id="9"/>
          <p:cNvGrpSpPr/>
          <p:nvPr/>
        </p:nvGrpSpPr>
        <p:grpSpPr>
          <a:xfrm rot="-5400000">
            <a:off x="12035568" y="-4074261"/>
            <a:ext cx="1663820" cy="10841043"/>
            <a:chOff x="0" y="0"/>
            <a:chExt cx="438208" cy="2855254"/>
          </a:xfrm>
        </p:grpSpPr>
        <p:sp>
          <p:nvSpPr>
            <p:cNvPr name="Freeform 10" id="10"/>
            <p:cNvSpPr/>
            <p:nvPr/>
          </p:nvSpPr>
          <p:spPr>
            <a:xfrm flipH="false" flipV="false" rot="0">
              <a:off x="0" y="0"/>
              <a:ext cx="438208" cy="2855254"/>
            </a:xfrm>
            <a:custGeom>
              <a:avLst/>
              <a:gdLst/>
              <a:ahLst/>
              <a:cxnLst/>
              <a:rect r="r" b="b" t="t" l="l"/>
              <a:pathLst>
                <a:path h="2855254" w="438208">
                  <a:moveTo>
                    <a:pt x="0" y="0"/>
                  </a:moveTo>
                  <a:lnTo>
                    <a:pt x="438208" y="0"/>
                  </a:lnTo>
                  <a:lnTo>
                    <a:pt x="438208" y="2855254"/>
                  </a:lnTo>
                  <a:lnTo>
                    <a:pt x="0" y="2855254"/>
                  </a:lnTo>
                  <a:close/>
                </a:path>
              </a:pathLst>
            </a:custGeom>
            <a:solidFill>
              <a:srgbClr val="C4B9A2">
                <a:alpha val="85882"/>
              </a:srgbClr>
            </a:solidFill>
          </p:spPr>
        </p:sp>
        <p:sp>
          <p:nvSpPr>
            <p:cNvPr name="TextBox 11" id="11"/>
            <p:cNvSpPr txBox="true"/>
            <p:nvPr/>
          </p:nvSpPr>
          <p:spPr>
            <a:xfrm>
              <a:off x="0" y="-38100"/>
              <a:ext cx="438208" cy="289335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843375" y="1032888"/>
            <a:ext cx="10444625"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Failure Scenarios and Limiting Cases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3483878" y="-2480359"/>
            <a:ext cx="15247719" cy="152477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6087368" y="-4714785"/>
            <a:ext cx="1110694" cy="12597664"/>
            <a:chOff x="0" y="0"/>
            <a:chExt cx="292528" cy="3317903"/>
          </a:xfrm>
        </p:grpSpPr>
        <p:sp>
          <p:nvSpPr>
            <p:cNvPr name="Freeform 7" id="7"/>
            <p:cNvSpPr/>
            <p:nvPr/>
          </p:nvSpPr>
          <p:spPr>
            <a:xfrm flipH="false" flipV="false" rot="0">
              <a:off x="0" y="0"/>
              <a:ext cx="292528" cy="3317903"/>
            </a:xfrm>
            <a:custGeom>
              <a:avLst/>
              <a:gdLst/>
              <a:ahLst/>
              <a:cxnLst/>
              <a:rect r="r" b="b" t="t" l="l"/>
              <a:pathLst>
                <a:path h="3317903" w="292528">
                  <a:moveTo>
                    <a:pt x="0" y="0"/>
                  </a:moveTo>
                  <a:lnTo>
                    <a:pt x="292528" y="0"/>
                  </a:lnTo>
                  <a:lnTo>
                    <a:pt x="292528" y="3317903"/>
                  </a:lnTo>
                  <a:lnTo>
                    <a:pt x="0" y="3317903"/>
                  </a:lnTo>
                  <a:close/>
                </a:path>
              </a:pathLst>
            </a:custGeom>
            <a:solidFill>
              <a:srgbClr val="C4B9A2">
                <a:alpha val="85882"/>
              </a:srgbClr>
            </a:solidFill>
          </p:spPr>
        </p:sp>
        <p:sp>
          <p:nvSpPr>
            <p:cNvPr name="TextBox 8" id="8"/>
            <p:cNvSpPr txBox="true"/>
            <p:nvPr/>
          </p:nvSpPr>
          <p:spPr>
            <a:xfrm>
              <a:off x="0" y="-38100"/>
              <a:ext cx="292528" cy="335600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824223" y="1335287"/>
            <a:ext cx="7435077" cy="74350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4E55"/>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9917529" y="1335287"/>
            <a:ext cx="7132700" cy="71327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996" r="0" b="-38996"/>
              </a:stretch>
            </a:blipFill>
          </p:spPr>
        </p:sp>
      </p:grpSp>
      <p:sp>
        <p:nvSpPr>
          <p:cNvPr name="AutoShape 14" id="14"/>
          <p:cNvSpPr/>
          <p:nvPr/>
        </p:nvSpPr>
        <p:spPr>
          <a:xfrm>
            <a:off x="2116281" y="8760840"/>
            <a:ext cx="10083166" cy="0"/>
          </a:xfrm>
          <a:prstGeom prst="line">
            <a:avLst/>
          </a:prstGeom>
          <a:ln cap="flat" w="19050">
            <a:solidFill>
              <a:srgbClr val="000000"/>
            </a:solidFill>
            <a:prstDash val="solid"/>
            <a:headEnd type="none" len="sm" w="sm"/>
            <a:tailEnd type="none" len="sm" w="sm"/>
          </a:ln>
        </p:spPr>
      </p:sp>
      <p:sp>
        <p:nvSpPr>
          <p:cNvPr name="TextBox 15" id="15"/>
          <p:cNvSpPr txBox="true"/>
          <p:nvPr/>
        </p:nvSpPr>
        <p:spPr>
          <a:xfrm rot="0">
            <a:off x="823983" y="910949"/>
            <a:ext cx="7918077" cy="1203321"/>
          </a:xfrm>
          <a:prstGeom prst="rect">
            <a:avLst/>
          </a:prstGeom>
        </p:spPr>
        <p:txBody>
          <a:bodyPr anchor="t" rtlCol="false" tIns="0" lIns="0" bIns="0" rIns="0">
            <a:spAutoFit/>
          </a:bodyPr>
          <a:lstStyle/>
          <a:p>
            <a:pPr algn="l">
              <a:lnSpc>
                <a:spcPts val="9800"/>
              </a:lnSpc>
            </a:pPr>
            <a:r>
              <a:rPr lang="en-US" sz="7000">
                <a:solidFill>
                  <a:srgbClr val="444E55"/>
                </a:solidFill>
                <a:latin typeface="TT Drugs"/>
                <a:ea typeface="TT Drugs"/>
                <a:cs typeface="TT Drugs"/>
                <a:sym typeface="TT Drugs"/>
              </a:rPr>
              <a:t>CONCLUSION</a:t>
            </a:r>
          </a:p>
        </p:txBody>
      </p:sp>
      <p:sp>
        <p:nvSpPr>
          <p:cNvPr name="TextBox 16" id="16"/>
          <p:cNvSpPr txBox="true"/>
          <p:nvPr/>
        </p:nvSpPr>
        <p:spPr>
          <a:xfrm rot="0">
            <a:off x="343884" y="2648016"/>
            <a:ext cx="9480339" cy="5116970"/>
          </a:xfrm>
          <a:prstGeom prst="rect">
            <a:avLst/>
          </a:prstGeom>
        </p:spPr>
        <p:txBody>
          <a:bodyPr anchor="t" rtlCol="false" tIns="0" lIns="0" bIns="0" rIns="0">
            <a:spAutoFit/>
          </a:bodyPr>
          <a:lstStyle/>
          <a:p>
            <a:pPr algn="l">
              <a:lnSpc>
                <a:spcPts val="4087"/>
              </a:lnSpc>
            </a:pPr>
            <a:r>
              <a:rPr lang="en-US" sz="2919">
                <a:solidFill>
                  <a:srgbClr val="545454"/>
                </a:solidFill>
                <a:latin typeface="Comic Sans"/>
                <a:ea typeface="Comic Sans"/>
                <a:cs typeface="Comic Sans"/>
                <a:sym typeface="Comic Sans"/>
              </a:rPr>
              <a:t>The project successfully developed a rigorous, non-linear dynamic model of the tower crane. The combined Lagrangian and numerical methods provided an accurate prediction of the dynamic loads induced during typical trolley operation. The simulation confirmed high system stability, demonstrating the dynamic loads are well within safety margins (DLF = 1.034) . Future work should prioritise incorporating structural fatigue analysis and developing closed-loop control to mitigate high-swing scenarios.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851" r="0" b="-15851"/>
            </a:stretch>
          </a:blipFill>
        </p:spPr>
      </p:sp>
      <p:sp>
        <p:nvSpPr>
          <p:cNvPr name="TextBox 3" id="3"/>
          <p:cNvSpPr txBox="true"/>
          <p:nvPr/>
        </p:nvSpPr>
        <p:spPr>
          <a:xfrm rot="0">
            <a:off x="5681334" y="5076825"/>
            <a:ext cx="6925331" cy="2282825"/>
          </a:xfrm>
          <a:prstGeom prst="rect">
            <a:avLst/>
          </a:prstGeom>
        </p:spPr>
        <p:txBody>
          <a:bodyPr anchor="t" rtlCol="false" tIns="0" lIns="0" bIns="0" rIns="0">
            <a:spAutoFit/>
          </a:bodyPr>
          <a:lstStyle/>
          <a:p>
            <a:pPr algn="ctr">
              <a:lnSpc>
                <a:spcPts val="9099"/>
              </a:lnSpc>
            </a:pPr>
            <a:r>
              <a:rPr lang="en-US" sz="6999">
                <a:solidFill>
                  <a:srgbClr val="FFFFFF"/>
                </a:solidFill>
                <a:latin typeface="TT Drugs"/>
                <a:ea typeface="TT Drugs"/>
                <a:cs typeface="TT Drugs"/>
                <a:sym typeface="TT Drugs"/>
              </a:rPr>
              <a:t>THANK YOU </a:t>
            </a:r>
          </a:p>
          <a:p>
            <a:pPr algn="ctr">
              <a:lnSpc>
                <a:spcPts val="9099"/>
              </a:lnSpc>
            </a:pP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4011324"/>
            <a:ext cx="16230600" cy="3105916"/>
          </a:xfrm>
          <a:prstGeom prst="rect">
            <a:avLst/>
          </a:prstGeom>
        </p:spPr>
        <p:txBody>
          <a:bodyPr anchor="t" rtlCol="false" tIns="0" lIns="0" bIns="0" rIns="0">
            <a:spAutoFit/>
          </a:bodyPr>
          <a:lstStyle/>
          <a:p>
            <a:pPr algn="l" marL="777229" indent="-388614" lvl="1">
              <a:lnSpc>
                <a:spcPts val="6263"/>
              </a:lnSpc>
              <a:buAutoNum type="arabicPeriod" startAt="1"/>
            </a:pPr>
            <a:r>
              <a:rPr lang="en-US" sz="3599">
                <a:solidFill>
                  <a:srgbClr val="1F2020"/>
                </a:solidFill>
                <a:latin typeface="Alice"/>
                <a:ea typeface="Alice"/>
                <a:cs typeface="Alice"/>
                <a:sym typeface="Alice"/>
              </a:rPr>
              <a:t>Arnav Kshirsagar (230103018)</a:t>
            </a:r>
          </a:p>
          <a:p>
            <a:pPr algn="l" marL="777229" indent="-388614" lvl="1">
              <a:lnSpc>
                <a:spcPts val="6263"/>
              </a:lnSpc>
              <a:buAutoNum type="arabicPeriod" startAt="1"/>
            </a:pPr>
            <a:r>
              <a:rPr lang="en-US" sz="3599">
                <a:solidFill>
                  <a:srgbClr val="1F2020"/>
                </a:solidFill>
                <a:latin typeface="Alice"/>
                <a:ea typeface="Alice"/>
                <a:cs typeface="Alice"/>
                <a:sym typeface="Alice"/>
              </a:rPr>
              <a:t>Angelica Das (230103014)</a:t>
            </a:r>
          </a:p>
          <a:p>
            <a:pPr algn="l" marL="777229" indent="-388614" lvl="1">
              <a:lnSpc>
                <a:spcPts val="6263"/>
              </a:lnSpc>
              <a:buAutoNum type="arabicPeriod" startAt="1"/>
            </a:pPr>
            <a:r>
              <a:rPr lang="en-US" sz="3599">
                <a:solidFill>
                  <a:srgbClr val="1F2020"/>
                </a:solidFill>
                <a:latin typeface="Alice"/>
                <a:ea typeface="Alice"/>
                <a:cs typeface="Alice"/>
                <a:sym typeface="Alice"/>
              </a:rPr>
              <a:t>Anmol Sagar (230103015)</a:t>
            </a:r>
          </a:p>
          <a:p>
            <a:pPr algn="l" marL="777229" indent="-388614" lvl="1">
              <a:lnSpc>
                <a:spcPts val="6263"/>
              </a:lnSpc>
              <a:buAutoNum type="arabicPeriod" startAt="1"/>
            </a:pPr>
            <a:r>
              <a:rPr lang="en-US" sz="3599">
                <a:solidFill>
                  <a:srgbClr val="1F2020"/>
                </a:solidFill>
                <a:latin typeface="Alice"/>
                <a:ea typeface="Alice"/>
                <a:cs typeface="Alice"/>
                <a:sym typeface="Alice"/>
              </a:rPr>
              <a:t>Kashvi Agrawal (230103048)   [Group Leader]</a:t>
            </a:r>
          </a:p>
        </p:txBody>
      </p:sp>
      <p:grpSp>
        <p:nvGrpSpPr>
          <p:cNvPr name="Group 9" id="9"/>
          <p:cNvGrpSpPr/>
          <p:nvPr/>
        </p:nvGrpSpPr>
        <p:grpSpPr>
          <a:xfrm rot="-5400000">
            <a:off x="4348696" y="-3958191"/>
            <a:ext cx="1663820" cy="10361211"/>
            <a:chOff x="0" y="0"/>
            <a:chExt cx="438208" cy="2728879"/>
          </a:xfrm>
        </p:grpSpPr>
        <p:sp>
          <p:nvSpPr>
            <p:cNvPr name="Freeform 10" id="10"/>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1" id="11"/>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69742" y="1057275"/>
            <a:ext cx="4605290"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Presented By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sp>
        <p:nvSpPr>
          <p:cNvPr name="TextBox 2" id="2"/>
          <p:cNvSpPr txBox="true"/>
          <p:nvPr/>
        </p:nvSpPr>
        <p:spPr>
          <a:xfrm rot="0">
            <a:off x="1028700" y="2019583"/>
            <a:ext cx="15625849" cy="7587531"/>
          </a:xfrm>
          <a:prstGeom prst="rect">
            <a:avLst/>
          </a:prstGeom>
        </p:spPr>
        <p:txBody>
          <a:bodyPr anchor="t" rtlCol="false" tIns="0" lIns="0" bIns="0" rIns="0">
            <a:spAutoFit/>
          </a:bodyPr>
          <a:lstStyle/>
          <a:p>
            <a:pPr algn="l" marL="581989" indent="-290994" lvl="1">
              <a:lnSpc>
                <a:spcPts val="4690"/>
              </a:lnSpc>
              <a:buAutoNum type="arabicPeriod" startAt="1"/>
            </a:pPr>
            <a:r>
              <a:rPr lang="en-US" sz="2695">
                <a:solidFill>
                  <a:srgbClr val="1F2020"/>
                </a:solidFill>
                <a:latin typeface="Alice"/>
                <a:ea typeface="Alice"/>
                <a:cs typeface="Alice"/>
                <a:sym typeface="Alice"/>
              </a:rPr>
              <a:t>Jerman, B., Podržaj, P., &amp; Kramar, J. (2004). An investigation of slewing-crane dynamics during slewing motion—Development and verification of a mathematical model. International Journal of Mechanical Sciences, 46(6), 843–</a:t>
            </a:r>
            <a:r>
              <a:rPr lang="en-US" sz="2695" u="sng">
                <a:solidFill>
                  <a:srgbClr val="1F2020"/>
                </a:solidFill>
                <a:latin typeface="Alice"/>
                <a:ea typeface="Alice"/>
                <a:cs typeface="Alice"/>
                <a:sym typeface="Alice"/>
                <a:hlinkClick r:id="rId2" tooltip="https://www.sciencedirect.com/science/article/pii/S0020740304001092?ref=pdf_download&amp;fr=RR-2&amp;rr=99c704e92bb1d14f#aep-abstract-id18"/>
              </a:rPr>
              <a:t>860.https://www.sciencedirect.com/science/article/pii/S0020740304001092?ref=pdf_download&amp;fr=RR-2&amp;rr=99c704e92bb1d14f#aep-abstract-id18</a:t>
            </a:r>
          </a:p>
          <a:p>
            <a:pPr algn="l" marL="581989" indent="-290994" lvl="1">
              <a:lnSpc>
                <a:spcPts val="4690"/>
              </a:lnSpc>
              <a:buAutoNum type="arabicPeriod" startAt="1"/>
            </a:pPr>
            <a:r>
              <a:rPr lang="en-US" sz="2695">
                <a:solidFill>
                  <a:srgbClr val="1F2020"/>
                </a:solidFill>
                <a:latin typeface="Alice"/>
                <a:ea typeface="Alice"/>
                <a:cs typeface="Alice"/>
                <a:sym typeface="Alice"/>
              </a:rPr>
              <a:t> Abhar, H. N. (Year). Dynamic analysis of the tower crane [Master’s thesis, Universiti Malaya] </a:t>
            </a:r>
            <a:r>
              <a:rPr lang="en-US" sz="2695" u="sng">
                <a:solidFill>
                  <a:srgbClr val="1F2020"/>
                </a:solidFill>
                <a:latin typeface="Alice"/>
                <a:ea typeface="Alice"/>
                <a:cs typeface="Alice"/>
                <a:sym typeface="Alice"/>
                <a:hlinkClick r:id="rId3" tooltip="https://core.ac.uk/download/pdf/268879307.pdf"/>
              </a:rPr>
              <a:t>https://core.ac.uk/download/pdf/268879307.pdf</a:t>
            </a:r>
            <a:r>
              <a:rPr lang="en-US" sz="2695" u="sng">
                <a:solidFill>
                  <a:srgbClr val="1F2020"/>
                </a:solidFill>
                <a:latin typeface="Alice"/>
                <a:ea typeface="Alice"/>
                <a:cs typeface="Alice"/>
                <a:sym typeface="Alice"/>
              </a:rPr>
              <a:t> </a:t>
            </a:r>
          </a:p>
          <a:p>
            <a:pPr algn="l" marL="581989" indent="-290994" lvl="1">
              <a:lnSpc>
                <a:spcPts val="4690"/>
              </a:lnSpc>
              <a:buAutoNum type="arabicPeriod" startAt="1"/>
            </a:pPr>
            <a:r>
              <a:rPr lang="en-US" sz="2695">
                <a:solidFill>
                  <a:srgbClr val="1F2020"/>
                </a:solidFill>
                <a:latin typeface="Alice"/>
                <a:ea typeface="Alice"/>
                <a:cs typeface="Alice"/>
                <a:sym typeface="Alice"/>
              </a:rPr>
              <a:t>Ju, F., &amp; Choo, Y. S. (2005). Dynamic analysis of tower cranes. Journal of Engineering Mechanics, 131(1), 88–96. </a:t>
            </a:r>
            <a:r>
              <a:rPr lang="en-US" sz="2695" u="sng">
                <a:solidFill>
                  <a:srgbClr val="1F2020"/>
                </a:solidFill>
                <a:latin typeface="Alice"/>
                <a:ea typeface="Alice"/>
                <a:cs typeface="Alice"/>
                <a:sym typeface="Alice"/>
              </a:rPr>
              <a:t>https://ascelibrary.org/doi/full/10.1061/%28ASCE%290733-9399%282005%29131%3A1%2888%29</a:t>
            </a:r>
          </a:p>
          <a:p>
            <a:pPr algn="l" marL="581989" indent="-290994" lvl="1">
              <a:lnSpc>
                <a:spcPts val="4690"/>
              </a:lnSpc>
              <a:buAutoNum type="arabicPeriod" startAt="1"/>
            </a:pPr>
            <a:r>
              <a:rPr lang="en-US" sz="2695">
                <a:solidFill>
                  <a:srgbClr val="1F2020"/>
                </a:solidFill>
                <a:latin typeface="Alice"/>
                <a:ea typeface="Alice"/>
                <a:cs typeface="Alice"/>
                <a:sym typeface="Alice"/>
              </a:rPr>
              <a:t>F. Rauscher and O. Sawodny, "Modeling and Control of Tower Cranes With Elastic Structure," in IEEE Transactions on Control Systems Technology, vol. 29, no. 1, pp. 64-79, Jan. 2021, doi: 10.1109/TCST.2019.2961639. </a:t>
            </a:r>
            <a:r>
              <a:rPr lang="en-US" sz="2695" u="sng">
                <a:solidFill>
                  <a:srgbClr val="1F2020"/>
                </a:solidFill>
                <a:latin typeface="Alice"/>
                <a:ea typeface="Alice"/>
                <a:cs typeface="Alice"/>
                <a:sym typeface="Alice"/>
                <a:hlinkClick r:id="rId4" tooltip="https://ieeexplore.ieee.org/abstract/document/8960557"/>
              </a:rPr>
              <a:t>https://ieeexplore.ieee.org/abstract/document/8960557</a:t>
            </a:r>
          </a:p>
        </p:txBody>
      </p:sp>
      <p:sp>
        <p:nvSpPr>
          <p:cNvPr name="TextBox 3" id="3"/>
          <p:cNvSpPr txBox="true"/>
          <p:nvPr/>
        </p:nvSpPr>
        <p:spPr>
          <a:xfrm rot="0">
            <a:off x="1569742" y="1057275"/>
            <a:ext cx="4605290" cy="655320"/>
          </a:xfrm>
          <a:prstGeom prst="rect">
            <a:avLst/>
          </a:prstGeom>
        </p:spPr>
        <p:txBody>
          <a:bodyPr anchor="t" rtlCol="false" tIns="0" lIns="0" bIns="0" rIns="0">
            <a:spAutoFit/>
          </a:bodyPr>
          <a:lstStyle/>
          <a:p>
            <a:pPr algn="l" marL="0" indent="0" lvl="0">
              <a:lnSpc>
                <a:spcPts val="5040"/>
              </a:lnSpc>
              <a:spcBef>
                <a:spcPct val="0"/>
              </a:spcBef>
            </a:pPr>
            <a:r>
              <a:rPr lang="en-US" b="true" sz="4500">
                <a:solidFill>
                  <a:srgbClr val="1F2020"/>
                </a:solidFill>
                <a:latin typeface="TT Drugs Bold"/>
                <a:ea typeface="TT Drugs Bold"/>
                <a:cs typeface="TT Drugs Bold"/>
                <a:sym typeface="TT Drugs Bold"/>
              </a:rPr>
              <a:t>References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2282925"/>
            <a:ext cx="16230600" cy="7885178"/>
          </a:xfrm>
          <a:prstGeom prst="rect">
            <a:avLst/>
          </a:prstGeom>
        </p:spPr>
        <p:txBody>
          <a:bodyPr anchor="t" rtlCol="false" tIns="0" lIns="0" bIns="0" rIns="0">
            <a:spAutoFit/>
          </a:bodyPr>
          <a:lstStyle/>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The crane tower, jib, and attached machinery are modelled as rigid bodies with lumped masses and inertia parameters. </a:t>
            </a:r>
          </a:p>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The payload and trolley are considered as point masses, with the rope mass neglected or partially distributed among point masses for dynamic calculations.</a:t>
            </a:r>
          </a:p>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Element connections, such as ropes and joints, are considered massless but possess defined elastic stiffness and damping coefficients. The rope’s elasticity and damping are included where applicable.</a:t>
            </a:r>
          </a:p>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Wind loads and foundation flexibility are neglected in the scope of this study.</a:t>
            </a:r>
          </a:p>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The base of the crane is fixed for boundary conditions, mimicking real-world support constraints, and initial conditions of cable length and payload position are prescribed.</a:t>
            </a:r>
          </a:p>
          <a:p>
            <a:pPr algn="l" marL="604513" indent="-302256" lvl="1">
              <a:lnSpc>
                <a:spcPts val="4871"/>
              </a:lnSpc>
              <a:buAutoNum type="arabicPeriod" startAt="1"/>
            </a:pPr>
            <a:r>
              <a:rPr lang="en-US" sz="2799" i="true">
                <a:solidFill>
                  <a:srgbClr val="1F2020"/>
                </a:solidFill>
                <a:latin typeface="Alice Italics"/>
                <a:ea typeface="Alice Italics"/>
                <a:cs typeface="Alice Italics"/>
                <a:sym typeface="Alice Italics"/>
              </a:rPr>
              <a:t>Numerical methods (e.g., Runge-Kutta, FEM) are employed to solve the nonlinear system of equations due to the complexity of the crane dynamics.</a:t>
            </a:r>
          </a:p>
          <a:p>
            <a:pPr algn="l">
              <a:lnSpc>
                <a:spcPts val="4871"/>
              </a:lnSpc>
            </a:pPr>
          </a:p>
        </p:txBody>
      </p:sp>
      <p:grpSp>
        <p:nvGrpSpPr>
          <p:cNvPr name="Group 9" id="9"/>
          <p:cNvGrpSpPr/>
          <p:nvPr/>
        </p:nvGrpSpPr>
        <p:grpSpPr>
          <a:xfrm rot="-5400000">
            <a:off x="4348696" y="-3958191"/>
            <a:ext cx="1663820" cy="10361211"/>
            <a:chOff x="0" y="0"/>
            <a:chExt cx="438208" cy="2728879"/>
          </a:xfrm>
        </p:grpSpPr>
        <p:sp>
          <p:nvSpPr>
            <p:cNvPr name="Freeform 10" id="10"/>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1" id="11"/>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69742" y="1057275"/>
            <a:ext cx="4605290" cy="655320"/>
          </a:xfrm>
          <a:prstGeom prst="rect">
            <a:avLst/>
          </a:prstGeom>
        </p:spPr>
        <p:txBody>
          <a:bodyPr anchor="t" rtlCol="false" tIns="0" lIns="0" bIns="0" rIns="0">
            <a:spAutoFit/>
          </a:bodyPr>
          <a:lstStyle/>
          <a:p>
            <a:pPr algn="l" marL="0" indent="0" lvl="0">
              <a:lnSpc>
                <a:spcPts val="5040"/>
              </a:lnSpc>
              <a:spcBef>
                <a:spcPct val="0"/>
              </a:spcBef>
            </a:pPr>
            <a:r>
              <a:rPr lang="en-US" sz="4500" strike="noStrike" u="none">
                <a:solidFill>
                  <a:srgbClr val="1F2020"/>
                </a:solidFill>
                <a:latin typeface="TT Drugs"/>
                <a:ea typeface="TT Drugs"/>
                <a:cs typeface="TT Drugs"/>
                <a:sym typeface="TT Drugs"/>
              </a:rPr>
              <a:t>ASSUMPTIONS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1028700"/>
            <a:ext cx="15820050" cy="8879003"/>
          </a:xfrm>
          <a:custGeom>
            <a:avLst/>
            <a:gdLst/>
            <a:ahLst/>
            <a:cxnLst/>
            <a:rect r="r" b="b" t="t" l="l"/>
            <a:pathLst>
              <a:path h="8879003" w="15820050">
                <a:moveTo>
                  <a:pt x="0" y="0"/>
                </a:moveTo>
                <a:lnTo>
                  <a:pt x="15820050" y="0"/>
                </a:lnTo>
                <a:lnTo>
                  <a:pt x="15820050" y="8879003"/>
                </a:lnTo>
                <a:lnTo>
                  <a:pt x="0" y="8879003"/>
                </a:lnTo>
                <a:lnTo>
                  <a:pt x="0" y="0"/>
                </a:lnTo>
                <a:close/>
              </a:path>
            </a:pathLst>
          </a:custGeom>
          <a:blipFill>
            <a:blip r:embed="rId2"/>
            <a:stretch>
              <a:fillRect l="0" t="0" r="0" b="0"/>
            </a:stretch>
          </a:blipFill>
        </p:spPr>
      </p:sp>
      <p:sp>
        <p:nvSpPr>
          <p:cNvPr name="TextBox 9" id="9"/>
          <p:cNvSpPr txBox="true"/>
          <p:nvPr/>
        </p:nvSpPr>
        <p:spPr>
          <a:xfrm rot="0">
            <a:off x="13682710" y="200977"/>
            <a:ext cx="4605290" cy="655320"/>
          </a:xfrm>
          <a:prstGeom prst="rect">
            <a:avLst/>
          </a:prstGeom>
        </p:spPr>
        <p:txBody>
          <a:bodyPr anchor="t" rtlCol="false" tIns="0" lIns="0" bIns="0" rIns="0">
            <a:spAutoFit/>
          </a:bodyPr>
          <a:lstStyle/>
          <a:p>
            <a:pPr algn="l" marL="0" indent="0" lvl="0">
              <a:lnSpc>
                <a:spcPts val="5040"/>
              </a:lnSpc>
              <a:spcBef>
                <a:spcPct val="0"/>
              </a:spcBef>
            </a:pPr>
            <a:r>
              <a:rPr lang="en-US" sz="4500">
                <a:solidFill>
                  <a:srgbClr val="1F2020"/>
                </a:solidFill>
                <a:latin typeface="TT Drugs"/>
                <a:ea typeface="TT Drugs"/>
                <a:cs typeface="TT Drugs"/>
                <a:sym typeface="TT Drugs"/>
              </a:rPr>
              <a:t>CAD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sp>
        <p:nvSpPr>
          <p:cNvPr name="Freeform 2" id="2"/>
          <p:cNvSpPr/>
          <p:nvPr/>
        </p:nvSpPr>
        <p:spPr>
          <a:xfrm flipH="false" flipV="false" rot="0">
            <a:off x="-1275078" y="-455889"/>
            <a:ext cx="11348408" cy="11198778"/>
          </a:xfrm>
          <a:custGeom>
            <a:avLst/>
            <a:gdLst/>
            <a:ahLst/>
            <a:cxnLst/>
            <a:rect r="r" b="b" t="t" l="l"/>
            <a:pathLst>
              <a:path h="11198778" w="11348408">
                <a:moveTo>
                  <a:pt x="0" y="0"/>
                </a:moveTo>
                <a:lnTo>
                  <a:pt x="11348408" y="0"/>
                </a:lnTo>
                <a:lnTo>
                  <a:pt x="11348408" y="11198778"/>
                </a:lnTo>
                <a:lnTo>
                  <a:pt x="0" y="11198778"/>
                </a:lnTo>
                <a:lnTo>
                  <a:pt x="0" y="0"/>
                </a:lnTo>
                <a:close/>
              </a:path>
            </a:pathLst>
          </a:custGeom>
          <a:blipFill>
            <a:blip r:embed="rId2">
              <a:alphaModFix amt="47000"/>
            </a:blip>
            <a:stretch>
              <a:fillRect l="0" t="-3008" r="-48037" b="-3008"/>
            </a:stretch>
          </a:blipFill>
        </p:spPr>
      </p:sp>
      <p:grpSp>
        <p:nvGrpSpPr>
          <p:cNvPr name="Group 3" id="3"/>
          <p:cNvGrpSpPr/>
          <p:nvPr/>
        </p:nvGrpSpPr>
        <p:grpSpPr>
          <a:xfrm rot="0">
            <a:off x="18143527" y="8339714"/>
            <a:ext cx="144473" cy="918586"/>
            <a:chOff x="0" y="0"/>
            <a:chExt cx="38051" cy="241932"/>
          </a:xfrm>
        </p:grpSpPr>
        <p:sp>
          <p:nvSpPr>
            <p:cNvPr name="Freeform 4" id="4"/>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5" id="5"/>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78047" y="1687075"/>
            <a:ext cx="7865479" cy="8399780"/>
          </a:xfrm>
          <a:prstGeom prst="rect">
            <a:avLst/>
          </a:prstGeom>
        </p:spPr>
        <p:txBody>
          <a:bodyPr anchor="t" rtlCol="false" tIns="0" lIns="0" bIns="0" rIns="0">
            <a:spAutoFit/>
          </a:bodyPr>
          <a:lstStyle/>
          <a:p>
            <a:pPr algn="l">
              <a:lnSpc>
                <a:spcPts val="3220"/>
              </a:lnSpc>
            </a:pPr>
            <a:r>
              <a:rPr lang="en-US" sz="2300">
                <a:solidFill>
                  <a:srgbClr val="1F2020"/>
                </a:solidFill>
                <a:latin typeface="Alice"/>
                <a:ea typeface="Alice"/>
                <a:cs typeface="Alice"/>
                <a:sym typeface="Alice"/>
              </a:rPr>
              <a:t>The study models a planar tower crane with a 30-meter tower, 40-meter jib, 500-kg trolley, and 1000-kg suspended payload connected by a 10-meter rope.</a:t>
            </a:r>
          </a:p>
          <a:p>
            <a:pPr algn="l">
              <a:lnSpc>
                <a:spcPts val="3220"/>
              </a:lnSpc>
            </a:pPr>
            <a:r>
              <a:rPr lang="en-US" sz="2300">
                <a:solidFill>
                  <a:srgbClr val="1F2020"/>
                </a:solidFill>
                <a:latin typeface="Alice"/>
                <a:ea typeface="Alice"/>
                <a:cs typeface="Alice"/>
                <a:sym typeface="Alice"/>
              </a:rPr>
              <a:t> </a:t>
            </a:r>
          </a:p>
          <a:p>
            <a:pPr algn="l">
              <a:lnSpc>
                <a:spcPts val="3220"/>
              </a:lnSpc>
            </a:pPr>
            <a:r>
              <a:rPr lang="en-US" sz="2300">
                <a:solidFill>
                  <a:srgbClr val="1F2020"/>
                </a:solidFill>
                <a:latin typeface="Alice"/>
                <a:ea typeface="Alice"/>
                <a:cs typeface="Alice"/>
                <a:sym typeface="Alice"/>
              </a:rPr>
              <a:t>The tower crane system analysed in this project consists of five primary structural and functional components:</a:t>
            </a:r>
          </a:p>
          <a:p>
            <a:pPr algn="l">
              <a:lnSpc>
                <a:spcPts val="3220"/>
              </a:lnSpc>
            </a:pPr>
          </a:p>
          <a:p>
            <a:pPr algn="l">
              <a:lnSpc>
                <a:spcPts val="3220"/>
              </a:lnSpc>
            </a:pPr>
            <a:r>
              <a:rPr lang="en-US" sz="2300">
                <a:solidFill>
                  <a:srgbClr val="1F2020"/>
                </a:solidFill>
                <a:latin typeface="Alice Bold"/>
                <a:ea typeface="Alice Bold"/>
                <a:cs typeface="Alice Bold"/>
                <a:sym typeface="Alice Bold"/>
              </a:rPr>
              <a:t>1. Tower (Vertical Mast Structure)</a:t>
            </a:r>
          </a:p>
          <a:p>
            <a:pPr algn="l">
              <a:lnSpc>
                <a:spcPts val="3220"/>
              </a:lnSpc>
            </a:pPr>
            <a:r>
              <a:rPr lang="en-US" sz="2300">
                <a:solidFill>
                  <a:srgbClr val="1F2020"/>
                </a:solidFill>
                <a:latin typeface="Alice"/>
                <a:ea typeface="Alice"/>
                <a:cs typeface="Alice"/>
                <a:sym typeface="Alice"/>
              </a:rPr>
              <a:t>The tower provides the primary vertical support structure for the entire crane system. It must withstand the maximum combined loads. It is modelled as a </a:t>
            </a:r>
            <a:r>
              <a:rPr lang="en-US" sz="2300">
                <a:solidFill>
                  <a:srgbClr val="1F2020"/>
                </a:solidFill>
                <a:latin typeface="Alice Bold"/>
                <a:ea typeface="Alice Bold"/>
                <a:cs typeface="Alice Bold"/>
                <a:sym typeface="Alice Bold"/>
              </a:rPr>
              <a:t>rigid body with fixed boundary conditions</a:t>
            </a:r>
            <a:r>
              <a:rPr lang="en-US" sz="2300">
                <a:solidFill>
                  <a:srgbClr val="1F2020"/>
                </a:solidFill>
                <a:latin typeface="Alice"/>
                <a:ea typeface="Alice"/>
                <a:cs typeface="Alice"/>
                <a:sym typeface="Alice"/>
              </a:rPr>
              <a:t>. </a:t>
            </a:r>
          </a:p>
          <a:p>
            <a:pPr algn="l">
              <a:lnSpc>
                <a:spcPts val="3220"/>
              </a:lnSpc>
            </a:pPr>
          </a:p>
          <a:p>
            <a:pPr algn="l">
              <a:lnSpc>
                <a:spcPts val="3220"/>
              </a:lnSpc>
            </a:pPr>
            <a:r>
              <a:rPr lang="en-US" sz="2300">
                <a:solidFill>
                  <a:srgbClr val="1F2020"/>
                </a:solidFill>
                <a:latin typeface="Alice Bold"/>
                <a:ea typeface="Alice Bold"/>
                <a:cs typeface="Alice Bold"/>
                <a:sym typeface="Alice Bold"/>
              </a:rPr>
              <a:t>2. Jib (Horizontal Boom Structure)</a:t>
            </a:r>
          </a:p>
          <a:p>
            <a:pPr algn="l">
              <a:lnSpc>
                <a:spcPts val="3220"/>
              </a:lnSpc>
            </a:pPr>
            <a:r>
              <a:rPr lang="en-US" sz="2300">
                <a:solidFill>
                  <a:srgbClr val="1F2020"/>
                </a:solidFill>
                <a:latin typeface="Alice"/>
                <a:ea typeface="Alice"/>
                <a:cs typeface="Alice"/>
                <a:sym typeface="Alice"/>
              </a:rPr>
              <a:t>The jib provides horizontal reach for load positioning. The trolley travels along the jib to vary the load's horizontal distance from the tower centerline, thereby changing the system's moment arm and dynamics.</a:t>
            </a:r>
          </a:p>
          <a:p>
            <a:pPr algn="l">
              <a:lnSpc>
                <a:spcPts val="3220"/>
              </a:lnSpc>
            </a:pPr>
            <a:r>
              <a:rPr lang="en-US" sz="2300">
                <a:solidFill>
                  <a:srgbClr val="1F2020"/>
                </a:solidFill>
                <a:latin typeface="Alice"/>
                <a:ea typeface="Alice"/>
                <a:cs typeface="Alice"/>
                <a:sym typeface="Alice"/>
              </a:rPr>
              <a:t>The jib is modeled as </a:t>
            </a:r>
            <a:r>
              <a:rPr lang="en-US" sz="2300">
                <a:solidFill>
                  <a:srgbClr val="1F2020"/>
                </a:solidFill>
                <a:latin typeface="Alice Bold"/>
                <a:ea typeface="Alice Bold"/>
                <a:cs typeface="Alice Bold"/>
                <a:sym typeface="Alice Bold"/>
              </a:rPr>
              <a:t>rigid</a:t>
            </a:r>
            <a:r>
              <a:rPr lang="en-US" sz="2300">
                <a:solidFill>
                  <a:srgbClr val="1F2020"/>
                </a:solidFill>
                <a:latin typeface="Alice"/>
                <a:ea typeface="Alice"/>
                <a:cs typeface="Alice"/>
                <a:sym typeface="Alice"/>
              </a:rPr>
              <a:t>, supported at one end (tower attachment point). </a:t>
            </a:r>
          </a:p>
          <a:p>
            <a:pPr algn="l">
              <a:lnSpc>
                <a:spcPts val="3220"/>
              </a:lnSpc>
              <a:spcBef>
                <a:spcPct val="0"/>
              </a:spcBef>
            </a:pPr>
          </a:p>
        </p:txBody>
      </p:sp>
      <p:grpSp>
        <p:nvGrpSpPr>
          <p:cNvPr name="Group 7" id="7"/>
          <p:cNvGrpSpPr/>
          <p:nvPr/>
        </p:nvGrpSpPr>
        <p:grpSpPr>
          <a:xfrm rot="-5400000">
            <a:off x="12507930" y="-5559000"/>
            <a:ext cx="1055996" cy="12173997"/>
            <a:chOff x="0" y="0"/>
            <a:chExt cx="278123" cy="3206320"/>
          </a:xfrm>
        </p:grpSpPr>
        <p:sp>
          <p:nvSpPr>
            <p:cNvPr name="Freeform 8" id="8"/>
            <p:cNvSpPr/>
            <p:nvPr/>
          </p:nvSpPr>
          <p:spPr>
            <a:xfrm flipH="false" flipV="false" rot="0">
              <a:off x="0" y="0"/>
              <a:ext cx="278123" cy="3206320"/>
            </a:xfrm>
            <a:custGeom>
              <a:avLst/>
              <a:gdLst/>
              <a:ahLst/>
              <a:cxnLst/>
              <a:rect r="r" b="b" t="t" l="l"/>
              <a:pathLst>
                <a:path h="3206320" w="278123">
                  <a:moveTo>
                    <a:pt x="0" y="0"/>
                  </a:moveTo>
                  <a:lnTo>
                    <a:pt x="278123" y="0"/>
                  </a:lnTo>
                  <a:lnTo>
                    <a:pt x="278123" y="3206320"/>
                  </a:lnTo>
                  <a:lnTo>
                    <a:pt x="0" y="3206320"/>
                  </a:lnTo>
                  <a:close/>
                </a:path>
              </a:pathLst>
            </a:custGeom>
            <a:solidFill>
              <a:srgbClr val="C4B9A2">
                <a:alpha val="85882"/>
              </a:srgbClr>
            </a:solidFill>
          </p:spPr>
        </p:sp>
        <p:sp>
          <p:nvSpPr>
            <p:cNvPr name="TextBox 9" id="9"/>
            <p:cNvSpPr txBox="true"/>
            <p:nvPr/>
          </p:nvSpPr>
          <p:spPr>
            <a:xfrm>
              <a:off x="0" y="-38100"/>
              <a:ext cx="278123" cy="324442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384920" y="99373"/>
            <a:ext cx="5825867" cy="771525"/>
          </a:xfrm>
          <a:prstGeom prst="rect">
            <a:avLst/>
          </a:prstGeom>
        </p:spPr>
        <p:txBody>
          <a:bodyPr anchor="t" rtlCol="false" tIns="0" lIns="0" bIns="0" rIns="0">
            <a:spAutoFit/>
          </a:bodyPr>
          <a:lstStyle/>
          <a:p>
            <a:pPr algn="l">
              <a:lnSpc>
                <a:spcPts val="6299"/>
              </a:lnSpc>
              <a:spcBef>
                <a:spcPct val="0"/>
              </a:spcBef>
            </a:pPr>
            <a:r>
              <a:rPr lang="en-US" sz="4500">
                <a:solidFill>
                  <a:srgbClr val="1F2020"/>
                </a:solidFill>
                <a:latin typeface="TT Drugs"/>
                <a:ea typeface="TT Drugs"/>
                <a:cs typeface="TT Drugs"/>
                <a:sym typeface="TT Drugs"/>
              </a:rPr>
              <a:t>PHYSICAL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18143527" y="8339714"/>
            <a:ext cx="144473" cy="918586"/>
            <a:chOff x="0" y="0"/>
            <a:chExt cx="38051" cy="241932"/>
          </a:xfrm>
        </p:grpSpPr>
        <p:sp>
          <p:nvSpPr>
            <p:cNvPr name="Freeform 3" id="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4" id="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3109" y="-455889"/>
            <a:ext cx="9887280" cy="11198778"/>
          </a:xfrm>
          <a:custGeom>
            <a:avLst/>
            <a:gdLst/>
            <a:ahLst/>
            <a:cxnLst/>
            <a:rect r="r" b="b" t="t" l="l"/>
            <a:pathLst>
              <a:path h="11198778" w="9887280">
                <a:moveTo>
                  <a:pt x="0" y="0"/>
                </a:moveTo>
                <a:lnTo>
                  <a:pt x="9887280" y="0"/>
                </a:lnTo>
                <a:lnTo>
                  <a:pt x="9887280" y="11198778"/>
                </a:lnTo>
                <a:lnTo>
                  <a:pt x="0" y="11198778"/>
                </a:lnTo>
                <a:lnTo>
                  <a:pt x="0" y="0"/>
                </a:lnTo>
                <a:close/>
              </a:path>
            </a:pathLst>
          </a:custGeom>
          <a:blipFill>
            <a:blip r:embed="rId2">
              <a:alphaModFix amt="47000"/>
            </a:blip>
            <a:stretch>
              <a:fillRect l="-18116" t="-3008" r="-51796" b="-3008"/>
            </a:stretch>
          </a:blipFill>
        </p:spPr>
      </p:sp>
      <p:sp>
        <p:nvSpPr>
          <p:cNvPr name="TextBox 6" id="6"/>
          <p:cNvSpPr txBox="true"/>
          <p:nvPr/>
        </p:nvSpPr>
        <p:spPr>
          <a:xfrm rot="0">
            <a:off x="10084862" y="687070"/>
            <a:ext cx="8203138" cy="9599930"/>
          </a:xfrm>
          <a:prstGeom prst="rect">
            <a:avLst/>
          </a:prstGeom>
        </p:spPr>
        <p:txBody>
          <a:bodyPr anchor="t" rtlCol="false" tIns="0" lIns="0" bIns="0" rIns="0">
            <a:spAutoFit/>
          </a:bodyPr>
          <a:lstStyle/>
          <a:p>
            <a:pPr algn="l">
              <a:lnSpc>
                <a:spcPts val="3220"/>
              </a:lnSpc>
            </a:pPr>
            <a:r>
              <a:rPr lang="en-US" sz="2300">
                <a:solidFill>
                  <a:srgbClr val="1F2020"/>
                </a:solidFill>
                <a:latin typeface="Alice Bold"/>
                <a:ea typeface="Alice Bold"/>
                <a:cs typeface="Alice Bold"/>
                <a:sym typeface="Alice Bold"/>
              </a:rPr>
              <a:t>3. Trolley (Carriage System)</a:t>
            </a:r>
          </a:p>
          <a:p>
            <a:pPr algn="l">
              <a:lnSpc>
                <a:spcPts val="3220"/>
              </a:lnSpc>
            </a:pPr>
            <a:r>
              <a:rPr lang="en-US" sz="2300">
                <a:solidFill>
                  <a:srgbClr val="1F2020"/>
                </a:solidFill>
                <a:latin typeface="Alice"/>
                <a:ea typeface="Alice"/>
                <a:cs typeface="Alice"/>
                <a:sym typeface="Alice"/>
              </a:rPr>
              <a:t>The trolley is the active element that moves horizontally to position the load. Its motion is prescribed (controlled input), making it the forcing function for the payload swing dynamics.</a:t>
            </a:r>
          </a:p>
          <a:p>
            <a:pPr algn="l">
              <a:lnSpc>
                <a:spcPts val="3220"/>
              </a:lnSpc>
            </a:pPr>
            <a:r>
              <a:rPr lang="en-US" sz="2300">
                <a:solidFill>
                  <a:srgbClr val="1F2020"/>
                </a:solidFill>
                <a:latin typeface="Alice"/>
                <a:ea typeface="Alice"/>
                <a:cs typeface="Alice"/>
                <a:sym typeface="Alice"/>
              </a:rPr>
              <a:t>In the mathematical model, the trolley is treated as a moving point mass with prescribed motion history x(t). The trolley's actual acceleration profile is specified as a design input. This reflects typical crane operations where motion profiles are programmed into controller systems.</a:t>
            </a:r>
          </a:p>
          <a:p>
            <a:pPr algn="l">
              <a:lnSpc>
                <a:spcPts val="3220"/>
              </a:lnSpc>
            </a:pPr>
          </a:p>
          <a:p>
            <a:pPr algn="l">
              <a:lnSpc>
                <a:spcPts val="3220"/>
              </a:lnSpc>
            </a:pPr>
            <a:r>
              <a:rPr lang="en-US" sz="2300">
                <a:solidFill>
                  <a:srgbClr val="1F2020"/>
                </a:solidFill>
                <a:latin typeface="Alice Bold"/>
                <a:ea typeface="Alice Bold"/>
                <a:cs typeface="Alice Bold"/>
                <a:sym typeface="Alice Bold"/>
              </a:rPr>
              <a:t>4. Rope/Cable (Load Suspension)</a:t>
            </a:r>
          </a:p>
          <a:p>
            <a:pPr algn="l">
              <a:lnSpc>
                <a:spcPts val="3220"/>
              </a:lnSpc>
            </a:pPr>
            <a:r>
              <a:rPr lang="en-US" sz="2300">
                <a:solidFill>
                  <a:srgbClr val="1F2020"/>
                </a:solidFill>
                <a:latin typeface="Alice"/>
                <a:ea typeface="Alice"/>
                <a:cs typeface="Alice"/>
                <a:sym typeface="Alice"/>
              </a:rPr>
              <a:t>The rope suspends the payload and transmits vertical forces from load to trolley. It also serves as the constraint that couples trolley motion to payload dynamics. Here, the rope is assumed to be a massless, inextensible, single line element with a massless pulley.</a:t>
            </a:r>
          </a:p>
          <a:p>
            <a:pPr algn="l">
              <a:lnSpc>
                <a:spcPts val="3220"/>
              </a:lnSpc>
            </a:pPr>
          </a:p>
          <a:p>
            <a:pPr algn="l">
              <a:lnSpc>
                <a:spcPts val="3220"/>
              </a:lnSpc>
            </a:pPr>
            <a:r>
              <a:rPr lang="en-US" sz="2300">
                <a:solidFill>
                  <a:srgbClr val="1F2020"/>
                </a:solidFill>
                <a:latin typeface="Alice Bold"/>
                <a:ea typeface="Alice Bold"/>
                <a:cs typeface="Alice Bold"/>
                <a:sym typeface="Alice Bold"/>
              </a:rPr>
              <a:t>5. Payload (Load Being Transported)</a:t>
            </a:r>
          </a:p>
          <a:p>
            <a:pPr algn="l">
              <a:lnSpc>
                <a:spcPts val="3220"/>
              </a:lnSpc>
            </a:pPr>
            <a:r>
              <a:rPr lang="en-US" sz="2300">
                <a:solidFill>
                  <a:srgbClr val="1F2020"/>
                </a:solidFill>
                <a:latin typeface="Alice"/>
                <a:ea typeface="Alice"/>
                <a:cs typeface="Alice"/>
                <a:sym typeface="Alice"/>
              </a:rPr>
              <a:t>The payload is the object being transported. Its inertia and gravity create the dynamics that the trolley motion induces through the rope constraint.</a:t>
            </a:r>
          </a:p>
          <a:p>
            <a:pPr algn="l">
              <a:lnSpc>
                <a:spcPts val="3220"/>
              </a:lnSpc>
            </a:pPr>
          </a:p>
          <a:p>
            <a:pPr algn="l">
              <a:lnSpc>
                <a:spcPts val="32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17293116" y="453800"/>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545903"/>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8" id="8"/>
          <p:cNvGraphicFramePr>
            <a:graphicFrameLocks noGrp="true"/>
          </p:cNvGraphicFramePr>
          <p:nvPr/>
        </p:nvGraphicFramePr>
        <p:xfrm>
          <a:off x="10307835" y="514350"/>
          <a:ext cx="7257762" cy="9728771"/>
        </p:xfrm>
        <a:graphic>
          <a:graphicData uri="http://schemas.openxmlformats.org/drawingml/2006/table">
            <a:tbl>
              <a:tblPr/>
              <a:tblGrid>
                <a:gridCol w="2619807"/>
                <a:gridCol w="2380800"/>
                <a:gridCol w="2257155"/>
              </a:tblGrid>
              <a:tr h="803246">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component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000"/>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value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000"/>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unit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000"/>
                    </a:solidFill>
                  </a:tcPr>
                </a:tc>
              </a:tr>
              <a:tr h="877334">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Tower height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49094">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Jib length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18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Rope length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7878">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Trolley mass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kg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7985">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Payload mass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1000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kg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368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Max trolley speed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18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Payload density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kg/m^3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3182">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Gravity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9.81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m/s^2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0006">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Air density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kg/m^3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56537" y="2156129"/>
            <a:ext cx="9486921" cy="7102171"/>
          </a:xfrm>
          <a:prstGeom prst="rect">
            <a:avLst/>
          </a:prstGeom>
        </p:spPr>
        <p:txBody>
          <a:bodyPr anchor="t" rtlCol="false" tIns="0" lIns="0" bIns="0" rIns="0">
            <a:spAutoFit/>
          </a:bodyPr>
          <a:lstStyle/>
          <a:p>
            <a:pPr algn="just">
              <a:lnSpc>
                <a:spcPts val="3641"/>
              </a:lnSpc>
            </a:pPr>
          </a:p>
          <a:p>
            <a:pPr algn="just">
              <a:lnSpc>
                <a:spcPts val="3641"/>
              </a:lnSpc>
            </a:pPr>
          </a:p>
          <a:p>
            <a:pPr algn="just">
              <a:lnSpc>
                <a:spcPts val="2737"/>
              </a:lnSpc>
            </a:pPr>
            <a:r>
              <a:rPr lang="en-US" sz="2423">
                <a:solidFill>
                  <a:srgbClr val="1F2020"/>
                </a:solidFill>
                <a:latin typeface="Alice"/>
                <a:ea typeface="Alice"/>
                <a:cs typeface="Alice"/>
                <a:sym typeface="Alice"/>
              </a:rPr>
              <a:t>A fixed</a:t>
            </a:r>
            <a:r>
              <a:rPr lang="en-US" sz="2423">
                <a:solidFill>
                  <a:srgbClr val="1F2020"/>
                </a:solidFill>
                <a:latin typeface="Alice Bold"/>
                <a:ea typeface="Alice Bold"/>
                <a:cs typeface="Alice Bold"/>
                <a:sym typeface="Alice Bold"/>
              </a:rPr>
              <a:t> inertial coordinate system</a:t>
            </a:r>
            <a:r>
              <a:rPr lang="en-US" sz="2423">
                <a:solidFill>
                  <a:srgbClr val="1F2020"/>
                </a:solidFill>
                <a:latin typeface="Alice"/>
                <a:ea typeface="Alice"/>
                <a:cs typeface="Alice"/>
                <a:sym typeface="Alice"/>
              </a:rPr>
              <a:t> is also established as:</a:t>
            </a:r>
          </a:p>
          <a:p>
            <a:pPr algn="just">
              <a:lnSpc>
                <a:spcPts val="2737"/>
              </a:lnSpc>
            </a:pPr>
          </a:p>
          <a:p>
            <a:pPr algn="just">
              <a:lnSpc>
                <a:spcPts val="2738"/>
              </a:lnSpc>
            </a:pPr>
            <a:r>
              <a:rPr lang="en-US" sz="2423">
                <a:solidFill>
                  <a:srgbClr val="1F2020"/>
                </a:solidFill>
                <a:latin typeface="Alice"/>
                <a:ea typeface="Alice"/>
                <a:cs typeface="Alice"/>
                <a:sym typeface="Alice"/>
              </a:rPr>
              <a:t>Origin: Located at the initial trolley position (directly below tower apex)</a:t>
            </a:r>
          </a:p>
          <a:p>
            <a:pPr algn="just">
              <a:lnSpc>
                <a:spcPts val="2738"/>
              </a:lnSpc>
            </a:pPr>
          </a:p>
          <a:p>
            <a:pPr algn="just">
              <a:lnSpc>
                <a:spcPts val="2738"/>
              </a:lnSpc>
            </a:pPr>
            <a:r>
              <a:rPr lang="en-US" sz="2423">
                <a:solidFill>
                  <a:srgbClr val="1F2020"/>
                </a:solidFill>
                <a:latin typeface="Alice"/>
                <a:ea typeface="Alice"/>
                <a:cs typeface="Alice"/>
                <a:sym typeface="Alice"/>
              </a:rPr>
              <a:t>Coordinate Axes:</a:t>
            </a:r>
          </a:p>
          <a:p>
            <a:pPr algn="just">
              <a:lnSpc>
                <a:spcPts val="2738"/>
              </a:lnSpc>
            </a:pPr>
          </a:p>
          <a:p>
            <a:pPr algn="just">
              <a:lnSpc>
                <a:spcPts val="2738"/>
              </a:lnSpc>
            </a:pPr>
            <a:r>
              <a:rPr lang="en-US" sz="2423">
                <a:solidFill>
                  <a:srgbClr val="1F2020"/>
                </a:solidFill>
                <a:latin typeface="Alice"/>
                <a:ea typeface="Alice"/>
                <a:cs typeface="Alice"/>
                <a:sym typeface="Alice"/>
              </a:rPr>
              <a:t>·   X-axis: Horizontal direction along the jib (positive in direction of initial trolley motion)</a:t>
            </a:r>
          </a:p>
          <a:p>
            <a:pPr algn="just">
              <a:lnSpc>
                <a:spcPts val="2738"/>
              </a:lnSpc>
            </a:pPr>
          </a:p>
          <a:p>
            <a:pPr algn="just">
              <a:lnSpc>
                <a:spcPts val="2738"/>
              </a:lnSpc>
            </a:pPr>
            <a:r>
              <a:rPr lang="en-US" sz="2423">
                <a:solidFill>
                  <a:srgbClr val="1F2020"/>
                </a:solidFill>
                <a:latin typeface="Alice"/>
                <a:ea typeface="Alice"/>
                <a:cs typeface="Alice"/>
                <a:sym typeface="Alice"/>
              </a:rPr>
              <a:t>·   Y-axis: Vertical direction (positive upward)</a:t>
            </a:r>
          </a:p>
          <a:p>
            <a:pPr algn="just">
              <a:lnSpc>
                <a:spcPts val="2738"/>
              </a:lnSpc>
            </a:pPr>
          </a:p>
          <a:p>
            <a:pPr algn="just">
              <a:lnSpc>
                <a:spcPts val="2738"/>
              </a:lnSpc>
            </a:pPr>
            <a:r>
              <a:rPr lang="en-US" sz="2423">
                <a:solidFill>
                  <a:srgbClr val="1F2020"/>
                </a:solidFill>
                <a:latin typeface="Alice"/>
                <a:ea typeface="Alice"/>
                <a:cs typeface="Alice"/>
                <a:sym typeface="Alice"/>
              </a:rPr>
              <a:t>·   Z-axis: Horizontal perpendicular to X (forms right-handed system; not used in 2D analysis)</a:t>
            </a:r>
          </a:p>
          <a:p>
            <a:pPr algn="just">
              <a:lnSpc>
                <a:spcPts val="2738"/>
              </a:lnSpc>
            </a:pPr>
          </a:p>
          <a:p>
            <a:pPr algn="just">
              <a:lnSpc>
                <a:spcPts val="2737"/>
              </a:lnSpc>
            </a:pPr>
            <a:r>
              <a:rPr lang="en-US" sz="2423">
                <a:solidFill>
                  <a:srgbClr val="1F2020"/>
                </a:solidFill>
                <a:latin typeface="Alice"/>
                <a:ea typeface="Alice"/>
                <a:cs typeface="Alice"/>
                <a:sym typeface="Alice"/>
              </a:rPr>
              <a:t>Time Reference: t = 0 at start of trolley motion</a:t>
            </a:r>
          </a:p>
          <a:p>
            <a:pPr algn="just">
              <a:lnSpc>
                <a:spcPts val="2737"/>
              </a:lnSpc>
            </a:pPr>
          </a:p>
          <a:p>
            <a:pPr algn="just">
              <a:lnSpc>
                <a:spcPts val="2737"/>
              </a:lnSpc>
            </a:pPr>
          </a:p>
        </p:txBody>
      </p:sp>
      <p:grpSp>
        <p:nvGrpSpPr>
          <p:cNvPr name="Group 10" id="10"/>
          <p:cNvGrpSpPr/>
          <p:nvPr/>
        </p:nvGrpSpPr>
        <p:grpSpPr>
          <a:xfrm rot="-5400000">
            <a:off x="3830469" y="-3834499"/>
            <a:ext cx="1543799" cy="10282179"/>
            <a:chOff x="0" y="0"/>
            <a:chExt cx="406597" cy="2708064"/>
          </a:xfrm>
        </p:grpSpPr>
        <p:sp>
          <p:nvSpPr>
            <p:cNvPr name="Freeform 11" id="11"/>
            <p:cNvSpPr/>
            <p:nvPr/>
          </p:nvSpPr>
          <p:spPr>
            <a:xfrm flipH="false" flipV="false" rot="0">
              <a:off x="0" y="0"/>
              <a:ext cx="406597" cy="2708064"/>
            </a:xfrm>
            <a:custGeom>
              <a:avLst/>
              <a:gdLst/>
              <a:ahLst/>
              <a:cxnLst/>
              <a:rect r="r" b="b" t="t" l="l"/>
              <a:pathLst>
                <a:path h="2708064" w="406597">
                  <a:moveTo>
                    <a:pt x="0" y="0"/>
                  </a:moveTo>
                  <a:lnTo>
                    <a:pt x="406597" y="0"/>
                  </a:lnTo>
                  <a:lnTo>
                    <a:pt x="406597" y="2708064"/>
                  </a:lnTo>
                  <a:lnTo>
                    <a:pt x="0" y="2708064"/>
                  </a:lnTo>
                  <a:close/>
                </a:path>
              </a:pathLst>
            </a:custGeom>
            <a:solidFill>
              <a:srgbClr val="C4B9A2"/>
            </a:solidFill>
          </p:spPr>
        </p:sp>
        <p:sp>
          <p:nvSpPr>
            <p:cNvPr name="TextBox 12" id="12"/>
            <p:cNvSpPr txBox="true"/>
            <p:nvPr/>
          </p:nvSpPr>
          <p:spPr>
            <a:xfrm>
              <a:off x="0" y="-38100"/>
              <a:ext cx="406597" cy="274616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459250" y="877965"/>
            <a:ext cx="10051298" cy="771525"/>
          </a:xfrm>
          <a:prstGeom prst="rect">
            <a:avLst/>
          </a:prstGeom>
        </p:spPr>
        <p:txBody>
          <a:bodyPr anchor="t" rtlCol="false" tIns="0" lIns="0" bIns="0" rIns="0">
            <a:spAutoFit/>
          </a:bodyPr>
          <a:lstStyle/>
          <a:p>
            <a:pPr algn="l" marL="0" indent="0" lvl="0">
              <a:lnSpc>
                <a:spcPts val="6299"/>
              </a:lnSpc>
              <a:spcBef>
                <a:spcPct val="0"/>
              </a:spcBef>
            </a:pPr>
            <a:r>
              <a:rPr lang="en-US" sz="4500" strike="noStrike" u="none">
                <a:solidFill>
                  <a:srgbClr val="1F2020"/>
                </a:solidFill>
                <a:latin typeface="TT Drugs"/>
                <a:ea typeface="TT Drugs"/>
                <a:cs typeface="TT Drugs"/>
                <a:sym typeface="TT Drugs"/>
              </a:rPr>
              <a:t>SYSTEM PARAMETERS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8143527" y="8339714"/>
            <a:ext cx="144473" cy="918586"/>
            <a:chOff x="0" y="0"/>
            <a:chExt cx="38051" cy="241932"/>
          </a:xfrm>
        </p:grpSpPr>
        <p:sp>
          <p:nvSpPr>
            <p:cNvPr name="Freeform 6" id="6"/>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7" id="7"/>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4348696" y="-3834346"/>
            <a:ext cx="1663820" cy="10361211"/>
            <a:chOff x="0" y="0"/>
            <a:chExt cx="438208" cy="2728879"/>
          </a:xfrm>
        </p:grpSpPr>
        <p:sp>
          <p:nvSpPr>
            <p:cNvPr name="Freeform 9" id="9"/>
            <p:cNvSpPr/>
            <p:nvPr/>
          </p:nvSpPr>
          <p:spPr>
            <a:xfrm flipH="false" flipV="false" rot="0">
              <a:off x="0" y="0"/>
              <a:ext cx="438208" cy="2728879"/>
            </a:xfrm>
            <a:custGeom>
              <a:avLst/>
              <a:gdLst/>
              <a:ahLst/>
              <a:cxnLst/>
              <a:rect r="r" b="b" t="t" l="l"/>
              <a:pathLst>
                <a:path h="2728879" w="438208">
                  <a:moveTo>
                    <a:pt x="0" y="0"/>
                  </a:moveTo>
                  <a:lnTo>
                    <a:pt x="438208" y="0"/>
                  </a:lnTo>
                  <a:lnTo>
                    <a:pt x="438208" y="2728879"/>
                  </a:lnTo>
                  <a:lnTo>
                    <a:pt x="0" y="2728879"/>
                  </a:lnTo>
                  <a:close/>
                </a:path>
              </a:pathLst>
            </a:custGeom>
            <a:solidFill>
              <a:srgbClr val="C4B9A2">
                <a:alpha val="85882"/>
              </a:srgbClr>
            </a:solidFill>
          </p:spPr>
        </p:sp>
        <p:sp>
          <p:nvSpPr>
            <p:cNvPr name="TextBox 10" id="10"/>
            <p:cNvSpPr txBox="true"/>
            <p:nvPr/>
          </p:nvSpPr>
          <p:spPr>
            <a:xfrm>
              <a:off x="0" y="-38100"/>
              <a:ext cx="438208" cy="2766979"/>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44531" y="1032888"/>
            <a:ext cx="7781975" cy="655320"/>
          </a:xfrm>
          <a:prstGeom prst="rect">
            <a:avLst/>
          </a:prstGeom>
        </p:spPr>
        <p:txBody>
          <a:bodyPr anchor="t" rtlCol="false" tIns="0" lIns="0" bIns="0" rIns="0">
            <a:spAutoFit/>
          </a:bodyPr>
          <a:lstStyle/>
          <a:p>
            <a:pPr algn="l" marL="0" indent="0" lvl="0">
              <a:lnSpc>
                <a:spcPts val="5040"/>
              </a:lnSpc>
              <a:spcBef>
                <a:spcPct val="0"/>
              </a:spcBef>
            </a:pPr>
            <a:r>
              <a:rPr lang="en-US" b="true" sz="4500">
                <a:solidFill>
                  <a:srgbClr val="1F2020"/>
                </a:solidFill>
                <a:latin typeface="TT Drugs Bold"/>
                <a:ea typeface="TT Drugs Bold"/>
                <a:cs typeface="TT Drugs Bold"/>
                <a:sym typeface="TT Drugs Bold"/>
              </a:rPr>
              <a:t>Pendulum Motion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DAG4T7BXa80</dc:identifier>
  <dcterms:modified xsi:type="dcterms:W3CDTF">2011-08-01T06:04:30Z</dcterms:modified>
  <cp:revision>1</cp:revision>
  <dc:title>Domf</dc:title>
</cp:coreProperties>
</file>